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8" r:id="rId11"/>
    <p:sldId id="266" r:id="rId12"/>
    <p:sldId id="265" r:id="rId13"/>
    <p:sldId id="267" r:id="rId14"/>
    <p:sldId id="269" r:id="rId15"/>
    <p:sldId id="270" r:id="rId16"/>
    <p:sldId id="271" r:id="rId17"/>
    <p:sldId id="272" r:id="rId18"/>
    <p:sldId id="273" r:id="rId19"/>
    <p:sldId id="274" r:id="rId20"/>
    <p:sldId id="275" r:id="rId21"/>
  </p:sldIdLst>
  <p:sldSz cx="9144000" cy="5143500" type="screen16x9"/>
  <p:notesSz cx="5143500" cy="9144000"/>
  <p:embeddedFontLst>
    <p:embeddedFont>
      <p:font typeface="Open Sans" panose="020B0606030504020204" pitchFamily="34" charset="0"/>
      <p:regular r:id="rId23"/>
      <p:bold r:id="rId24"/>
      <p:italic r:id="rId25"/>
      <p:boldItalic r:id="rId26"/>
    </p:embeddedFont>
    <p:embeddedFont>
      <p:font typeface="Open Sans ExtraBold" panose="020B0906030804020204" pitchFamily="34" charset="0"/>
      <p:bold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1" roundtripDataSignature="AMtx7mjzDnXlgId2URVu24JJKvUVS2zya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07" autoAdjust="0"/>
    <p:restoredTop sz="94660"/>
  </p:normalViewPr>
  <p:slideViewPr>
    <p:cSldViewPr snapToGrid="0">
      <p:cViewPr varScale="1">
        <p:scale>
          <a:sx n="132" d="100"/>
          <a:sy n="132" d="100"/>
        </p:scale>
        <p:origin x="141" y="7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 Id="rId28" Type="http://schemas.openxmlformats.org/officeDocument/2006/relationships/font" Target="fonts/font6.fntdata"/><Relationship Id="rId31" Type="http://customschemas.google.com/relationships/presentationmetadata" Target="metadata"/><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 Id="rId7"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png"/><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3550"/>
        </a:solidFill>
        <a:effectLst/>
      </p:bgPr>
    </p:bg>
    <p:spTree>
      <p:nvGrpSpPr>
        <p:cNvPr id="1" name="Shape 15"/>
        <p:cNvGrpSpPr/>
        <p:nvPr/>
      </p:nvGrpSpPr>
      <p:grpSpPr>
        <a:xfrm>
          <a:off x="0" y="0"/>
          <a:ext cx="0" cy="0"/>
          <a:chOff x="0" y="0"/>
          <a:chExt cx="0" cy="0"/>
        </a:xfrm>
      </p:grpSpPr>
      <p:grpSp>
        <p:nvGrpSpPr>
          <p:cNvPr id="16" name="Google Shape;16;p1"/>
          <p:cNvGrpSpPr/>
          <p:nvPr/>
        </p:nvGrpSpPr>
        <p:grpSpPr>
          <a:xfrm>
            <a:off x="5340096" y="768096"/>
            <a:ext cx="3346704" cy="3712464"/>
            <a:chOff x="5340096" y="768096"/>
            <a:chExt cx="3346704" cy="3712464"/>
          </a:xfrm>
        </p:grpSpPr>
        <p:cxnSp>
          <p:nvCxnSpPr>
            <p:cNvPr id="17" name="Google Shape;17;p1"/>
            <p:cNvCxnSpPr/>
            <p:nvPr/>
          </p:nvCxnSpPr>
          <p:spPr>
            <a:xfrm>
              <a:off x="5760720" y="914400"/>
              <a:ext cx="1097280" cy="502920"/>
            </a:xfrm>
            <a:prstGeom prst="straightConnector1">
              <a:avLst/>
            </a:prstGeom>
            <a:noFill/>
            <a:ln w="12700" cap="flat" cmpd="sng">
              <a:solidFill>
                <a:srgbClr val="3A4256"/>
              </a:solidFill>
              <a:prstDash val="solid"/>
              <a:round/>
              <a:headEnd type="none" w="sm" len="sm"/>
              <a:tailEnd type="none" w="sm" len="sm"/>
            </a:ln>
          </p:spPr>
        </p:cxnSp>
        <p:cxnSp>
          <p:nvCxnSpPr>
            <p:cNvPr id="18" name="Google Shape;18;p1"/>
            <p:cNvCxnSpPr/>
            <p:nvPr/>
          </p:nvCxnSpPr>
          <p:spPr>
            <a:xfrm rot="10800000" flipH="1">
              <a:off x="6858000" y="822960"/>
              <a:ext cx="1097280" cy="594360"/>
            </a:xfrm>
            <a:prstGeom prst="straightConnector1">
              <a:avLst/>
            </a:prstGeom>
            <a:noFill/>
            <a:ln w="12700" cap="flat" cmpd="sng">
              <a:solidFill>
                <a:srgbClr val="3A4256"/>
              </a:solidFill>
              <a:prstDash val="solid"/>
              <a:round/>
              <a:headEnd type="none" w="sm" len="sm"/>
              <a:tailEnd type="none" w="sm" len="sm"/>
            </a:ln>
          </p:spPr>
        </p:cxnSp>
        <p:cxnSp>
          <p:nvCxnSpPr>
            <p:cNvPr id="19" name="Google Shape;19;p1"/>
            <p:cNvCxnSpPr/>
            <p:nvPr/>
          </p:nvCxnSpPr>
          <p:spPr>
            <a:xfrm>
              <a:off x="7955280" y="822960"/>
              <a:ext cx="640080" cy="914400"/>
            </a:xfrm>
            <a:prstGeom prst="straightConnector1">
              <a:avLst/>
            </a:prstGeom>
            <a:noFill/>
            <a:ln w="12700" cap="flat" cmpd="sng">
              <a:solidFill>
                <a:srgbClr val="3A4256"/>
              </a:solidFill>
              <a:prstDash val="solid"/>
              <a:round/>
              <a:headEnd type="none" w="sm" len="sm"/>
              <a:tailEnd type="none" w="sm" len="sm"/>
            </a:ln>
          </p:spPr>
        </p:cxnSp>
        <p:cxnSp>
          <p:nvCxnSpPr>
            <p:cNvPr id="20" name="Google Shape;20;p1"/>
            <p:cNvCxnSpPr/>
            <p:nvPr/>
          </p:nvCxnSpPr>
          <p:spPr>
            <a:xfrm>
              <a:off x="6858000" y="1417320"/>
              <a:ext cx="1737360" cy="320040"/>
            </a:xfrm>
            <a:prstGeom prst="straightConnector1">
              <a:avLst/>
            </a:prstGeom>
            <a:noFill/>
            <a:ln w="12700" cap="flat" cmpd="sng">
              <a:solidFill>
                <a:srgbClr val="3A4256"/>
              </a:solidFill>
              <a:prstDash val="solid"/>
              <a:round/>
              <a:headEnd type="none" w="sm" len="sm"/>
              <a:tailEnd type="none" w="sm" len="sm"/>
            </a:ln>
          </p:spPr>
        </p:cxnSp>
        <p:cxnSp>
          <p:nvCxnSpPr>
            <p:cNvPr id="21" name="Google Shape;21;p1"/>
            <p:cNvCxnSpPr/>
            <p:nvPr/>
          </p:nvCxnSpPr>
          <p:spPr>
            <a:xfrm rot="10800000" flipH="1">
              <a:off x="6126480" y="1417320"/>
              <a:ext cx="731520" cy="960120"/>
            </a:xfrm>
            <a:prstGeom prst="straightConnector1">
              <a:avLst/>
            </a:prstGeom>
            <a:noFill/>
            <a:ln w="12700" cap="flat" cmpd="sng">
              <a:solidFill>
                <a:srgbClr val="3A4256"/>
              </a:solidFill>
              <a:prstDash val="solid"/>
              <a:round/>
              <a:headEnd type="none" w="sm" len="sm"/>
              <a:tailEnd type="none" w="sm" len="sm"/>
            </a:ln>
          </p:spPr>
        </p:cxnSp>
        <p:cxnSp>
          <p:nvCxnSpPr>
            <p:cNvPr id="22" name="Google Shape;22;p1"/>
            <p:cNvCxnSpPr/>
            <p:nvPr/>
          </p:nvCxnSpPr>
          <p:spPr>
            <a:xfrm>
              <a:off x="6858000" y="1417320"/>
              <a:ext cx="548640" cy="1188720"/>
            </a:xfrm>
            <a:prstGeom prst="straightConnector1">
              <a:avLst/>
            </a:prstGeom>
            <a:noFill/>
            <a:ln w="12700" cap="flat" cmpd="sng">
              <a:solidFill>
                <a:srgbClr val="3A4256"/>
              </a:solidFill>
              <a:prstDash val="solid"/>
              <a:round/>
              <a:headEnd type="none" w="sm" len="sm"/>
              <a:tailEnd type="none" w="sm" len="sm"/>
            </a:ln>
          </p:spPr>
        </p:cxnSp>
        <p:cxnSp>
          <p:nvCxnSpPr>
            <p:cNvPr id="23" name="Google Shape;23;p1"/>
            <p:cNvCxnSpPr/>
            <p:nvPr/>
          </p:nvCxnSpPr>
          <p:spPr>
            <a:xfrm rot="10800000" flipH="1">
              <a:off x="5394960" y="914400"/>
              <a:ext cx="365760" cy="822960"/>
            </a:xfrm>
            <a:prstGeom prst="straightConnector1">
              <a:avLst/>
            </a:prstGeom>
            <a:noFill/>
            <a:ln w="12700" cap="flat" cmpd="sng">
              <a:solidFill>
                <a:srgbClr val="3A4256"/>
              </a:solidFill>
              <a:prstDash val="solid"/>
              <a:round/>
              <a:headEnd type="none" w="sm" len="sm"/>
              <a:tailEnd type="none" w="sm" len="sm"/>
            </a:ln>
          </p:spPr>
        </p:cxnSp>
        <p:cxnSp>
          <p:nvCxnSpPr>
            <p:cNvPr id="24" name="Google Shape;24;p1"/>
            <p:cNvCxnSpPr/>
            <p:nvPr/>
          </p:nvCxnSpPr>
          <p:spPr>
            <a:xfrm>
              <a:off x="5394960" y="1737360"/>
              <a:ext cx="731520" cy="640080"/>
            </a:xfrm>
            <a:prstGeom prst="straightConnector1">
              <a:avLst/>
            </a:prstGeom>
            <a:noFill/>
            <a:ln w="12700" cap="flat" cmpd="sng">
              <a:solidFill>
                <a:srgbClr val="3A4256"/>
              </a:solidFill>
              <a:prstDash val="solid"/>
              <a:round/>
              <a:headEnd type="none" w="sm" len="sm"/>
              <a:tailEnd type="none" w="sm" len="sm"/>
            </a:ln>
          </p:spPr>
        </p:cxnSp>
        <p:cxnSp>
          <p:nvCxnSpPr>
            <p:cNvPr id="25" name="Google Shape;25;p1"/>
            <p:cNvCxnSpPr/>
            <p:nvPr/>
          </p:nvCxnSpPr>
          <p:spPr>
            <a:xfrm rot="10800000" flipH="1">
              <a:off x="7406640" y="1737360"/>
              <a:ext cx="1188720" cy="868680"/>
            </a:xfrm>
            <a:prstGeom prst="straightConnector1">
              <a:avLst/>
            </a:prstGeom>
            <a:noFill/>
            <a:ln w="12700" cap="flat" cmpd="sng">
              <a:solidFill>
                <a:srgbClr val="3A4256"/>
              </a:solidFill>
              <a:prstDash val="solid"/>
              <a:round/>
              <a:headEnd type="none" w="sm" len="sm"/>
              <a:tailEnd type="none" w="sm" len="sm"/>
            </a:ln>
          </p:spPr>
        </p:cxnSp>
        <p:cxnSp>
          <p:nvCxnSpPr>
            <p:cNvPr id="26" name="Google Shape;26;p1"/>
            <p:cNvCxnSpPr/>
            <p:nvPr/>
          </p:nvCxnSpPr>
          <p:spPr>
            <a:xfrm>
              <a:off x="7406640" y="2606040"/>
              <a:ext cx="1005840" cy="411480"/>
            </a:xfrm>
            <a:prstGeom prst="straightConnector1">
              <a:avLst/>
            </a:prstGeom>
            <a:noFill/>
            <a:ln w="12700" cap="flat" cmpd="sng">
              <a:solidFill>
                <a:srgbClr val="3A4256"/>
              </a:solidFill>
              <a:prstDash val="solid"/>
              <a:round/>
              <a:headEnd type="none" w="sm" len="sm"/>
              <a:tailEnd type="none" w="sm" len="sm"/>
            </a:ln>
          </p:spPr>
        </p:cxnSp>
        <p:cxnSp>
          <p:nvCxnSpPr>
            <p:cNvPr id="27" name="Google Shape;27;p1"/>
            <p:cNvCxnSpPr/>
            <p:nvPr/>
          </p:nvCxnSpPr>
          <p:spPr>
            <a:xfrm>
              <a:off x="6126480" y="2377440"/>
              <a:ext cx="640080" cy="1188720"/>
            </a:xfrm>
            <a:prstGeom prst="straightConnector1">
              <a:avLst/>
            </a:prstGeom>
            <a:noFill/>
            <a:ln w="12700" cap="flat" cmpd="sng">
              <a:solidFill>
                <a:srgbClr val="3A4256"/>
              </a:solidFill>
              <a:prstDash val="solid"/>
              <a:round/>
              <a:headEnd type="none" w="sm" len="sm"/>
              <a:tailEnd type="none" w="sm" len="sm"/>
            </a:ln>
          </p:spPr>
        </p:cxnSp>
        <p:cxnSp>
          <p:nvCxnSpPr>
            <p:cNvPr id="28" name="Google Shape;28;p1"/>
            <p:cNvCxnSpPr/>
            <p:nvPr/>
          </p:nvCxnSpPr>
          <p:spPr>
            <a:xfrm rot="10800000" flipH="1">
              <a:off x="6766560" y="2606040"/>
              <a:ext cx="640080" cy="960120"/>
            </a:xfrm>
            <a:prstGeom prst="straightConnector1">
              <a:avLst/>
            </a:prstGeom>
            <a:noFill/>
            <a:ln w="12700" cap="flat" cmpd="sng">
              <a:solidFill>
                <a:srgbClr val="3A4256"/>
              </a:solidFill>
              <a:prstDash val="solid"/>
              <a:round/>
              <a:headEnd type="none" w="sm" len="sm"/>
              <a:tailEnd type="none" w="sm" len="sm"/>
            </a:ln>
          </p:spPr>
        </p:cxnSp>
        <p:cxnSp>
          <p:nvCxnSpPr>
            <p:cNvPr id="29" name="Google Shape;29;p1"/>
            <p:cNvCxnSpPr/>
            <p:nvPr/>
          </p:nvCxnSpPr>
          <p:spPr>
            <a:xfrm>
              <a:off x="6766560" y="3566160"/>
              <a:ext cx="1097280" cy="365760"/>
            </a:xfrm>
            <a:prstGeom prst="straightConnector1">
              <a:avLst/>
            </a:prstGeom>
            <a:noFill/>
            <a:ln w="12700" cap="flat" cmpd="sng">
              <a:solidFill>
                <a:srgbClr val="3A4256"/>
              </a:solidFill>
              <a:prstDash val="solid"/>
              <a:round/>
              <a:headEnd type="none" w="sm" len="sm"/>
              <a:tailEnd type="none" w="sm" len="sm"/>
            </a:ln>
          </p:spPr>
        </p:cxnSp>
        <p:cxnSp>
          <p:nvCxnSpPr>
            <p:cNvPr id="30" name="Google Shape;30;p1"/>
            <p:cNvCxnSpPr/>
            <p:nvPr/>
          </p:nvCxnSpPr>
          <p:spPr>
            <a:xfrm rot="10800000" flipH="1">
              <a:off x="7863840" y="3017520"/>
              <a:ext cx="548640" cy="914400"/>
            </a:xfrm>
            <a:prstGeom prst="straightConnector1">
              <a:avLst/>
            </a:prstGeom>
            <a:noFill/>
            <a:ln w="12700" cap="flat" cmpd="sng">
              <a:solidFill>
                <a:srgbClr val="3A4256"/>
              </a:solidFill>
              <a:prstDash val="solid"/>
              <a:round/>
              <a:headEnd type="none" w="sm" len="sm"/>
              <a:tailEnd type="none" w="sm" len="sm"/>
            </a:ln>
          </p:spPr>
        </p:cxnSp>
        <p:cxnSp>
          <p:nvCxnSpPr>
            <p:cNvPr id="31" name="Google Shape;31;p1"/>
            <p:cNvCxnSpPr/>
            <p:nvPr/>
          </p:nvCxnSpPr>
          <p:spPr>
            <a:xfrm rot="10800000" flipH="1">
              <a:off x="5760720" y="3566160"/>
              <a:ext cx="1005840" cy="548640"/>
            </a:xfrm>
            <a:prstGeom prst="straightConnector1">
              <a:avLst/>
            </a:prstGeom>
            <a:noFill/>
            <a:ln w="12700" cap="flat" cmpd="sng">
              <a:solidFill>
                <a:srgbClr val="3A4256"/>
              </a:solidFill>
              <a:prstDash val="solid"/>
              <a:round/>
              <a:headEnd type="none" w="sm" len="sm"/>
              <a:tailEnd type="none" w="sm" len="sm"/>
            </a:ln>
          </p:spPr>
        </p:cxnSp>
        <p:cxnSp>
          <p:nvCxnSpPr>
            <p:cNvPr id="32" name="Google Shape;32;p1"/>
            <p:cNvCxnSpPr/>
            <p:nvPr/>
          </p:nvCxnSpPr>
          <p:spPr>
            <a:xfrm>
              <a:off x="7863840" y="3931920"/>
              <a:ext cx="822960" cy="548640"/>
            </a:xfrm>
            <a:prstGeom prst="straightConnector1">
              <a:avLst/>
            </a:prstGeom>
            <a:noFill/>
            <a:ln w="12700" cap="flat" cmpd="sng">
              <a:solidFill>
                <a:srgbClr val="3A4256"/>
              </a:solidFill>
              <a:prstDash val="solid"/>
              <a:round/>
              <a:headEnd type="none" w="sm" len="sm"/>
              <a:tailEnd type="none" w="sm" len="sm"/>
            </a:ln>
          </p:spPr>
        </p:cxnSp>
        <p:cxnSp>
          <p:nvCxnSpPr>
            <p:cNvPr id="33" name="Google Shape;33;p1"/>
            <p:cNvCxnSpPr/>
            <p:nvPr/>
          </p:nvCxnSpPr>
          <p:spPr>
            <a:xfrm rot="10800000" flipH="1">
              <a:off x="5760720" y="2377440"/>
              <a:ext cx="365760" cy="1737360"/>
            </a:xfrm>
            <a:prstGeom prst="straightConnector1">
              <a:avLst/>
            </a:prstGeom>
            <a:noFill/>
            <a:ln w="12700" cap="flat" cmpd="sng">
              <a:solidFill>
                <a:srgbClr val="3A4256"/>
              </a:solidFill>
              <a:prstDash val="solid"/>
              <a:round/>
              <a:headEnd type="none" w="sm" len="sm"/>
              <a:tailEnd type="none" w="sm" len="sm"/>
            </a:ln>
          </p:spPr>
        </p:cxnSp>
        <p:sp>
          <p:nvSpPr>
            <p:cNvPr id="34" name="Google Shape;34;p1"/>
            <p:cNvSpPr/>
            <p:nvPr/>
          </p:nvSpPr>
          <p:spPr>
            <a:xfrm>
              <a:off x="5696712" y="850392"/>
              <a:ext cx="128016" cy="128016"/>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 name="Google Shape;35;p1"/>
            <p:cNvSpPr/>
            <p:nvPr/>
          </p:nvSpPr>
          <p:spPr>
            <a:xfrm>
              <a:off x="6702552" y="1261872"/>
              <a:ext cx="310896" cy="310896"/>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 name="Google Shape;36;p1"/>
            <p:cNvSpPr/>
            <p:nvPr/>
          </p:nvSpPr>
          <p:spPr>
            <a:xfrm>
              <a:off x="7900416" y="768096"/>
              <a:ext cx="109728" cy="109728"/>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1"/>
            <p:cNvSpPr/>
            <p:nvPr/>
          </p:nvSpPr>
          <p:spPr>
            <a:xfrm>
              <a:off x="8513064" y="1655064"/>
              <a:ext cx="164592" cy="164592"/>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 name="Google Shape;38;p1"/>
            <p:cNvSpPr/>
            <p:nvPr/>
          </p:nvSpPr>
          <p:spPr>
            <a:xfrm>
              <a:off x="6025896" y="2276856"/>
              <a:ext cx="201168" cy="201168"/>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1"/>
            <p:cNvSpPr/>
            <p:nvPr/>
          </p:nvSpPr>
          <p:spPr>
            <a:xfrm>
              <a:off x="7342632" y="2542032"/>
              <a:ext cx="128016" cy="128016"/>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 name="Google Shape;40;p1"/>
            <p:cNvSpPr/>
            <p:nvPr/>
          </p:nvSpPr>
          <p:spPr>
            <a:xfrm>
              <a:off x="5340096" y="1682496"/>
              <a:ext cx="109728" cy="109728"/>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1" name="Google Shape;41;p1"/>
            <p:cNvSpPr/>
            <p:nvPr/>
          </p:nvSpPr>
          <p:spPr>
            <a:xfrm>
              <a:off x="8357616" y="2962656"/>
              <a:ext cx="109728" cy="109728"/>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 name="Google Shape;42;p1"/>
            <p:cNvSpPr/>
            <p:nvPr/>
          </p:nvSpPr>
          <p:spPr>
            <a:xfrm>
              <a:off x="6693408" y="3493008"/>
              <a:ext cx="146304" cy="146304"/>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 name="Google Shape;43;p1"/>
            <p:cNvSpPr/>
            <p:nvPr/>
          </p:nvSpPr>
          <p:spPr>
            <a:xfrm>
              <a:off x="7735824" y="3803904"/>
              <a:ext cx="256032" cy="256032"/>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1"/>
            <p:cNvSpPr/>
            <p:nvPr/>
          </p:nvSpPr>
          <p:spPr>
            <a:xfrm>
              <a:off x="5705856" y="4059936"/>
              <a:ext cx="109728" cy="109728"/>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5" name="Google Shape;45;p1"/>
          <p:cNvSpPr/>
          <p:nvPr/>
        </p:nvSpPr>
        <p:spPr>
          <a:xfrm>
            <a:off x="8622792" y="4416552"/>
            <a:ext cx="128016" cy="128016"/>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 name="Google Shape;46;p1"/>
          <p:cNvSpPr txBox="1"/>
          <p:nvPr/>
        </p:nvSpPr>
        <p:spPr>
          <a:xfrm>
            <a:off x="548640" y="594360"/>
            <a:ext cx="5029200" cy="2743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BCC6"/>
              </a:buClr>
              <a:buSzPts val="1000"/>
              <a:buFont typeface="Calibri"/>
              <a:buNone/>
            </a:pPr>
            <a:r>
              <a:rPr lang="en-US" sz="1000" b="1" i="0" u="none" strike="noStrike" cap="none">
                <a:solidFill>
                  <a:srgbClr val="B8BCC6"/>
                </a:solidFill>
                <a:latin typeface="Open Sans"/>
                <a:ea typeface="Open Sans"/>
                <a:cs typeface="Open Sans"/>
                <a:sym typeface="Open Sans"/>
              </a:rPr>
              <a:t>25TH ANNUAL CONFERENCE OF THE MACEDONIAN STOCK EXCHANGE</a:t>
            </a:r>
            <a:endParaRPr sz="1000" b="0" i="0" u="none" strike="noStrike" cap="none">
              <a:solidFill>
                <a:schemeClr val="dk1"/>
              </a:solidFill>
              <a:latin typeface="Open Sans"/>
              <a:ea typeface="Open Sans"/>
              <a:cs typeface="Open Sans"/>
              <a:sym typeface="Open Sans"/>
            </a:endParaRPr>
          </a:p>
        </p:txBody>
      </p:sp>
      <p:sp>
        <p:nvSpPr>
          <p:cNvPr id="47" name="Google Shape;47;p1"/>
          <p:cNvSpPr txBox="1"/>
          <p:nvPr/>
        </p:nvSpPr>
        <p:spPr>
          <a:xfrm>
            <a:off x="548640" y="1325880"/>
            <a:ext cx="5120640" cy="11887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4200"/>
              <a:buFont typeface="Arial"/>
              <a:buNone/>
            </a:pPr>
            <a:r>
              <a:rPr lang="en-US" sz="4200" b="0" i="0" u="none" strike="noStrike" cap="none">
                <a:solidFill>
                  <a:srgbClr val="A5121C"/>
                </a:solidFill>
                <a:latin typeface="Open Sans ExtraBold"/>
                <a:ea typeface="Open Sans ExtraBold"/>
                <a:cs typeface="Open Sans ExtraBold"/>
                <a:sym typeface="Open Sans ExtraBold"/>
              </a:rPr>
              <a:t>AI</a:t>
            </a:r>
            <a:r>
              <a:rPr lang="en-US" sz="4200" b="0" i="0" u="none" strike="noStrike" cap="none">
                <a:solidFill>
                  <a:srgbClr val="FFFFFF"/>
                </a:solidFill>
                <a:latin typeface="Open Sans ExtraBold"/>
                <a:ea typeface="Open Sans ExtraBold"/>
                <a:cs typeface="Open Sans ExtraBold"/>
                <a:sym typeface="Open Sans ExtraBold"/>
              </a:rPr>
              <a:t> and Financial Markets</a:t>
            </a:r>
            <a:r>
              <a:rPr lang="en-US" sz="4200" b="0" i="0" u="none" strike="noStrike" cap="none">
                <a:solidFill>
                  <a:srgbClr val="A5121C"/>
                </a:solidFill>
                <a:latin typeface="Open Sans ExtraBold"/>
                <a:ea typeface="Open Sans ExtraBold"/>
                <a:cs typeface="Open Sans ExtraBold"/>
                <a:sym typeface="Open Sans ExtraBold"/>
              </a:rPr>
              <a:t>.</a:t>
            </a:r>
            <a:endParaRPr sz="4200" b="0" i="0" u="none" strike="noStrike" cap="none">
              <a:solidFill>
                <a:srgbClr val="A5121C"/>
              </a:solidFill>
              <a:latin typeface="Open Sans ExtraBold"/>
              <a:ea typeface="Open Sans ExtraBold"/>
              <a:cs typeface="Open Sans ExtraBold"/>
              <a:sym typeface="Open Sans ExtraBold"/>
            </a:endParaRPr>
          </a:p>
        </p:txBody>
      </p:sp>
      <p:sp>
        <p:nvSpPr>
          <p:cNvPr id="48" name="Google Shape;48;p1"/>
          <p:cNvSpPr txBox="1"/>
          <p:nvPr/>
        </p:nvSpPr>
        <p:spPr>
          <a:xfrm>
            <a:off x="548648" y="2673850"/>
            <a:ext cx="3986700" cy="640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BCC6"/>
              </a:buClr>
              <a:buSzPts val="1600"/>
              <a:buFont typeface="Calibri"/>
              <a:buNone/>
            </a:pPr>
            <a:r>
              <a:rPr lang="en-US" sz="1600" b="0" i="0" u="none" strike="noStrike" cap="none">
                <a:solidFill>
                  <a:srgbClr val="B8BCC6"/>
                </a:solidFill>
                <a:latin typeface="Open Sans"/>
                <a:ea typeface="Open Sans"/>
                <a:cs typeface="Open Sans"/>
                <a:sym typeface="Open Sans"/>
              </a:rPr>
              <a:t>How AI changes our markets, and where the advantage really sits</a:t>
            </a:r>
            <a:endParaRPr sz="1600" b="0" i="0" u="none" strike="noStrike" cap="none">
              <a:solidFill>
                <a:schemeClr val="dk1"/>
              </a:solidFill>
              <a:latin typeface="Open Sans"/>
              <a:ea typeface="Open Sans"/>
              <a:cs typeface="Open Sans"/>
              <a:sym typeface="Open Sans"/>
            </a:endParaRPr>
          </a:p>
        </p:txBody>
      </p:sp>
      <p:sp>
        <p:nvSpPr>
          <p:cNvPr id="49" name="Google Shape;49;p1"/>
          <p:cNvSpPr txBox="1"/>
          <p:nvPr/>
        </p:nvSpPr>
        <p:spPr>
          <a:xfrm>
            <a:off x="548640" y="3840480"/>
            <a:ext cx="4572000" cy="292608"/>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FFFFFF"/>
              </a:buClr>
              <a:buSzPts val="1500"/>
              <a:buFont typeface="Arial"/>
              <a:buNone/>
            </a:pPr>
            <a:r>
              <a:rPr lang="en-US" sz="1500" b="1" i="0" u="none" strike="noStrike" cap="none">
                <a:solidFill>
                  <a:srgbClr val="FFFFFF"/>
                </a:solidFill>
                <a:latin typeface="Open Sans"/>
                <a:ea typeface="Open Sans"/>
                <a:cs typeface="Open Sans"/>
                <a:sym typeface="Open Sans"/>
              </a:rPr>
              <a:t>Filip Petrovski</a:t>
            </a:r>
            <a:endParaRPr sz="1500" b="0" i="0" u="none" strike="noStrike" cap="none">
              <a:solidFill>
                <a:schemeClr val="dk1"/>
              </a:solidFill>
              <a:latin typeface="Open Sans"/>
              <a:ea typeface="Open Sans"/>
              <a:cs typeface="Open Sans"/>
              <a:sym typeface="Open Sans"/>
            </a:endParaRPr>
          </a:p>
        </p:txBody>
      </p:sp>
      <p:sp>
        <p:nvSpPr>
          <p:cNvPr id="50" name="Google Shape;50;p1"/>
          <p:cNvSpPr txBox="1"/>
          <p:nvPr/>
        </p:nvSpPr>
        <p:spPr>
          <a:xfrm>
            <a:off x="548640" y="4133088"/>
            <a:ext cx="4572000" cy="256032"/>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BCC6"/>
              </a:buClr>
              <a:buSzPts val="1200"/>
              <a:buFont typeface="Calibri"/>
              <a:buNone/>
            </a:pPr>
            <a:r>
              <a:rPr lang="en-US" sz="1200" b="0" i="0" u="none" strike="noStrike" cap="none">
                <a:solidFill>
                  <a:srgbClr val="B8BCC6"/>
                </a:solidFill>
                <a:latin typeface="Calibri"/>
                <a:ea typeface="Calibri"/>
                <a:cs typeface="Calibri"/>
                <a:sym typeface="Calibri"/>
              </a:rPr>
              <a:t>CEO, Data Masters</a:t>
            </a:r>
            <a:endParaRPr sz="1200" b="0" i="0" u="none" strike="noStrike" cap="none">
              <a:solidFill>
                <a:schemeClr val="dk1"/>
              </a:solidFill>
              <a:latin typeface="Calibri"/>
              <a:ea typeface="Calibri"/>
              <a:cs typeface="Calibri"/>
              <a:sym typeface="Calibri"/>
            </a:endParaRPr>
          </a:p>
        </p:txBody>
      </p:sp>
      <p:sp>
        <p:nvSpPr>
          <p:cNvPr id="51" name="Google Shape;51;p1"/>
          <p:cNvSpPr txBox="1"/>
          <p:nvPr/>
        </p:nvSpPr>
        <p:spPr>
          <a:xfrm>
            <a:off x="548640" y="4389120"/>
            <a:ext cx="4572000" cy="256032"/>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BCC6"/>
              </a:buClr>
              <a:buSzPts val="1200"/>
              <a:buFont typeface="Calibri"/>
              <a:buNone/>
            </a:pPr>
            <a:r>
              <a:rPr lang="en-US" sz="1200" b="0" i="0" u="none" strike="noStrike" cap="none">
                <a:solidFill>
                  <a:srgbClr val="B8BCC6"/>
                </a:solidFill>
                <a:latin typeface="Open Sans"/>
                <a:ea typeface="Open Sans"/>
                <a:cs typeface="Open Sans"/>
                <a:sym typeface="Open Sans"/>
              </a:rPr>
              <a:t>Ohrid, 23 September 2026</a:t>
            </a:r>
            <a:endParaRPr sz="1200" b="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56"/>
        <p:cNvGrpSpPr/>
        <p:nvPr/>
      </p:nvGrpSpPr>
      <p:grpSpPr>
        <a:xfrm>
          <a:off x="0" y="0"/>
          <a:ext cx="0" cy="0"/>
          <a:chOff x="0" y="0"/>
          <a:chExt cx="0" cy="0"/>
        </a:xfrm>
      </p:grpSpPr>
      <p:sp>
        <p:nvSpPr>
          <p:cNvPr id="57" name="Google Shape;57;p2"/>
          <p:cNvSpPr/>
          <p:nvPr/>
        </p:nvSpPr>
        <p:spPr>
          <a:xfrm>
            <a:off x="548640" y="3262950"/>
            <a:ext cx="2560320" cy="13167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58" name="Google Shape;58;p2"/>
          <p:cNvSpPr/>
          <p:nvPr/>
        </p:nvSpPr>
        <p:spPr>
          <a:xfrm>
            <a:off x="3291840" y="3262950"/>
            <a:ext cx="2560320" cy="13167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59" name="Google Shape;59;p2"/>
          <p:cNvSpPr/>
          <p:nvPr/>
        </p:nvSpPr>
        <p:spPr>
          <a:xfrm>
            <a:off x="6035040" y="3262950"/>
            <a:ext cx="2560320" cy="13167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60" name="Google Shape;60;p2"/>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THE SPEAKER</a:t>
            </a:r>
            <a:endParaRPr sz="1000" b="0" i="0" u="none" strike="noStrike" cap="none">
              <a:solidFill>
                <a:schemeClr val="dk1"/>
              </a:solidFill>
              <a:latin typeface="Open Sans"/>
              <a:ea typeface="Open Sans"/>
              <a:cs typeface="Open Sans"/>
              <a:sym typeface="Open Sans"/>
            </a:endParaRPr>
          </a:p>
        </p:txBody>
      </p:sp>
      <p:sp>
        <p:nvSpPr>
          <p:cNvPr id="61" name="Google Shape;61;p2"/>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Filip Petrovski</a:t>
            </a:r>
            <a:endParaRPr sz="2400" b="0" i="0" u="none" strike="noStrike" cap="none">
              <a:solidFill>
                <a:schemeClr val="dk1"/>
              </a:solidFill>
              <a:latin typeface="Open Sans"/>
              <a:ea typeface="Open Sans"/>
              <a:cs typeface="Open Sans"/>
              <a:sym typeface="Open Sans"/>
            </a:endParaRPr>
          </a:p>
        </p:txBody>
      </p:sp>
      <p:sp>
        <p:nvSpPr>
          <p:cNvPr id="62" name="Google Shape;62;p2"/>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63" name="Google Shape;63;p2"/>
          <p:cNvSpPr txBox="1"/>
          <p:nvPr/>
        </p:nvSpPr>
        <p:spPr>
          <a:xfrm>
            <a:off x="7863840" y="4754880"/>
            <a:ext cx="731520" cy="228600"/>
          </a:xfrm>
          <a:prstGeom prst="rect">
            <a:avLst/>
          </a:prstGeom>
          <a:noFill/>
          <a:ln>
            <a:noFill/>
          </a:ln>
        </p:spPr>
        <p:txBody>
          <a:bodyPr spcFirstLastPara="1" wrap="square" lIns="0" tIns="0" rIns="0" bIns="0" anchor="ctr" anchorCtr="0">
            <a:noAutofit/>
          </a:bodyPr>
          <a:lstStyle/>
          <a:p>
            <a:pPr marL="0" marR="0" lvl="0" indent="0" algn="r"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Calibri"/>
                <a:ea typeface="Calibri"/>
                <a:cs typeface="Calibri"/>
                <a:sym typeface="Calibri"/>
              </a:rPr>
              <a:t>2</a:t>
            </a:r>
            <a:endParaRPr sz="800" b="0" i="0" u="none" strike="noStrike" cap="none">
              <a:solidFill>
                <a:schemeClr val="dk1"/>
              </a:solidFill>
              <a:latin typeface="Calibri"/>
              <a:ea typeface="Calibri"/>
              <a:cs typeface="Calibri"/>
              <a:sym typeface="Calibri"/>
            </a:endParaRPr>
          </a:p>
        </p:txBody>
      </p:sp>
      <p:pic>
        <p:nvPicPr>
          <p:cNvPr id="64" name="Google Shape;64;p2" descr="C:\Users\FilipPetrovski\Documents\Company Strategy\MSE_deck_build\assets\filip_sq.jpg"/>
          <p:cNvPicPr preferRelativeResize="0"/>
          <p:nvPr/>
        </p:nvPicPr>
        <p:blipFill rotWithShape="1">
          <a:blip r:embed="rId2">
            <a:alphaModFix/>
          </a:blip>
          <a:srcRect/>
          <a:stretch/>
        </p:blipFill>
        <p:spPr>
          <a:xfrm>
            <a:off x="548649" y="1234449"/>
            <a:ext cx="1764900" cy="1764900"/>
          </a:xfrm>
          <a:prstGeom prst="ellipse">
            <a:avLst/>
          </a:prstGeom>
          <a:noFill/>
          <a:ln>
            <a:noFill/>
          </a:ln>
        </p:spPr>
      </p:pic>
      <p:sp>
        <p:nvSpPr>
          <p:cNvPr id="65" name="Google Shape;65;p2"/>
          <p:cNvSpPr txBox="1"/>
          <p:nvPr/>
        </p:nvSpPr>
        <p:spPr>
          <a:xfrm>
            <a:off x="2612395" y="1280160"/>
            <a:ext cx="5760600" cy="29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1400"/>
              <a:buFont typeface="Arial"/>
              <a:buNone/>
            </a:pPr>
            <a:r>
              <a:rPr lang="en-US" sz="1400" b="1" i="0" u="none" strike="noStrike" cap="none" dirty="0">
                <a:solidFill>
                  <a:srgbClr val="171C28"/>
                </a:solidFill>
                <a:latin typeface="Open Sans"/>
                <a:ea typeface="Open Sans"/>
                <a:cs typeface="Open Sans"/>
                <a:sym typeface="Open Sans"/>
              </a:rPr>
              <a:t>CEO, Data Masters</a:t>
            </a:r>
            <a:endParaRPr sz="1400" b="0" i="0" u="none" strike="noStrike" cap="none" dirty="0">
              <a:solidFill>
                <a:schemeClr val="dk1"/>
              </a:solidFill>
              <a:latin typeface="Open Sans"/>
              <a:ea typeface="Open Sans"/>
              <a:cs typeface="Open Sans"/>
              <a:sym typeface="Open Sans"/>
            </a:endParaRPr>
          </a:p>
        </p:txBody>
      </p:sp>
      <p:sp>
        <p:nvSpPr>
          <p:cNvPr id="66" name="Google Shape;66;p2"/>
          <p:cNvSpPr txBox="1"/>
          <p:nvPr/>
        </p:nvSpPr>
        <p:spPr>
          <a:xfrm>
            <a:off x="2612399" y="1859963"/>
            <a:ext cx="4852800" cy="4572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A5121C"/>
              </a:buClr>
              <a:buSzPts val="1150"/>
              <a:buFont typeface="Calibri"/>
              <a:buNone/>
            </a:pPr>
            <a:r>
              <a:rPr lang="en-US" sz="1150" b="0" i="1" u="none" strike="noStrike" cap="none">
                <a:solidFill>
                  <a:srgbClr val="A5121C"/>
                </a:solidFill>
                <a:latin typeface="Open Sans"/>
                <a:ea typeface="Open Sans"/>
                <a:cs typeface="Open Sans"/>
                <a:sym typeface="Open Sans"/>
              </a:rPr>
              <a:t>Practitioner's view: what follows comes from building these systems for a decade, and from watching where they fail.</a:t>
            </a:r>
            <a:endParaRPr sz="1150" b="0" i="0" u="none" strike="noStrike" cap="none">
              <a:solidFill>
                <a:schemeClr val="dk1"/>
              </a:solidFill>
              <a:latin typeface="Open Sans"/>
              <a:ea typeface="Open Sans"/>
              <a:cs typeface="Open Sans"/>
              <a:sym typeface="Open Sans"/>
            </a:endParaRPr>
          </a:p>
        </p:txBody>
      </p:sp>
      <p:sp>
        <p:nvSpPr>
          <p:cNvPr id="67" name="Google Shape;67;p2"/>
          <p:cNvSpPr txBox="1"/>
          <p:nvPr/>
        </p:nvSpPr>
        <p:spPr>
          <a:xfrm>
            <a:off x="713232" y="3315970"/>
            <a:ext cx="2231136"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2800"/>
              <a:buFont typeface="Arial"/>
              <a:buNone/>
            </a:pPr>
            <a:r>
              <a:rPr lang="en-US" sz="2800" b="1" i="0" u="none" strike="noStrike" cap="none">
                <a:solidFill>
                  <a:srgbClr val="A5121C"/>
                </a:solidFill>
                <a:latin typeface="Open Sans"/>
                <a:ea typeface="Open Sans"/>
                <a:cs typeface="Open Sans"/>
                <a:sym typeface="Open Sans"/>
              </a:rPr>
              <a:t>60+</a:t>
            </a:r>
            <a:endParaRPr sz="2800" b="0" i="0" u="none" strike="noStrike" cap="none">
              <a:solidFill>
                <a:schemeClr val="dk1"/>
              </a:solidFill>
              <a:latin typeface="Open Sans"/>
              <a:ea typeface="Open Sans"/>
              <a:cs typeface="Open Sans"/>
              <a:sym typeface="Open Sans"/>
            </a:endParaRPr>
          </a:p>
        </p:txBody>
      </p:sp>
      <p:sp>
        <p:nvSpPr>
          <p:cNvPr id="68" name="Google Shape;68;p2"/>
          <p:cNvSpPr txBox="1"/>
          <p:nvPr/>
        </p:nvSpPr>
        <p:spPr>
          <a:xfrm>
            <a:off x="713232" y="3882898"/>
            <a:ext cx="2231136"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950"/>
              <a:buFont typeface="Calibri"/>
              <a:buNone/>
            </a:pPr>
            <a:r>
              <a:rPr lang="en-US" sz="950" b="0" i="0" u="none" strike="noStrike" cap="none">
                <a:solidFill>
                  <a:srgbClr val="595959"/>
                </a:solidFill>
                <a:latin typeface="Open Sans"/>
                <a:ea typeface="Open Sans"/>
                <a:cs typeface="Open Sans"/>
                <a:sym typeface="Open Sans"/>
              </a:rPr>
              <a:t>fixed-price data projects for banks, insurers and retailers</a:t>
            </a:r>
            <a:endParaRPr sz="950" b="0" i="0" u="none" strike="noStrike" cap="none">
              <a:solidFill>
                <a:schemeClr val="dk1"/>
              </a:solidFill>
              <a:latin typeface="Open Sans"/>
              <a:ea typeface="Open Sans"/>
              <a:cs typeface="Open Sans"/>
              <a:sym typeface="Open Sans"/>
            </a:endParaRPr>
          </a:p>
        </p:txBody>
      </p:sp>
      <p:sp>
        <p:nvSpPr>
          <p:cNvPr id="69" name="Google Shape;69;p2"/>
          <p:cNvSpPr txBox="1"/>
          <p:nvPr/>
        </p:nvSpPr>
        <p:spPr>
          <a:xfrm>
            <a:off x="3456432" y="3315970"/>
            <a:ext cx="2231136"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2800"/>
              <a:buFont typeface="Arial"/>
              <a:buNone/>
            </a:pPr>
            <a:r>
              <a:rPr lang="en-US" sz="2800" b="1" i="0" u="none" strike="noStrike" cap="none">
                <a:solidFill>
                  <a:srgbClr val="A5121C"/>
                </a:solidFill>
                <a:latin typeface="Open Sans"/>
                <a:ea typeface="Open Sans"/>
                <a:cs typeface="Open Sans"/>
                <a:sym typeface="Open Sans"/>
              </a:rPr>
              <a:t>7+</a:t>
            </a:r>
            <a:endParaRPr sz="2800" b="0" i="0" u="none" strike="noStrike" cap="none">
              <a:solidFill>
                <a:schemeClr val="dk1"/>
              </a:solidFill>
              <a:latin typeface="Open Sans"/>
              <a:ea typeface="Open Sans"/>
              <a:cs typeface="Open Sans"/>
              <a:sym typeface="Open Sans"/>
            </a:endParaRPr>
          </a:p>
        </p:txBody>
      </p:sp>
      <p:sp>
        <p:nvSpPr>
          <p:cNvPr id="70" name="Google Shape;70;p2"/>
          <p:cNvSpPr txBox="1"/>
          <p:nvPr/>
        </p:nvSpPr>
        <p:spPr>
          <a:xfrm>
            <a:off x="3456432" y="3882898"/>
            <a:ext cx="2231136"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950"/>
              <a:buFont typeface="Calibri"/>
              <a:buNone/>
            </a:pPr>
            <a:r>
              <a:rPr lang="en-US" sz="950" b="0" i="0" u="none" strike="noStrike" cap="none">
                <a:solidFill>
                  <a:srgbClr val="595959"/>
                </a:solidFill>
                <a:latin typeface="Open Sans"/>
                <a:ea typeface="Open Sans"/>
                <a:cs typeface="Open Sans"/>
                <a:sym typeface="Open Sans"/>
              </a:rPr>
              <a:t>countries, across South-East Europe and beyond</a:t>
            </a:r>
            <a:endParaRPr sz="950" b="0" i="0" u="none" strike="noStrike" cap="none">
              <a:solidFill>
                <a:schemeClr val="dk1"/>
              </a:solidFill>
              <a:latin typeface="Open Sans"/>
              <a:ea typeface="Open Sans"/>
              <a:cs typeface="Open Sans"/>
              <a:sym typeface="Open Sans"/>
            </a:endParaRPr>
          </a:p>
        </p:txBody>
      </p:sp>
      <p:sp>
        <p:nvSpPr>
          <p:cNvPr id="71" name="Google Shape;71;p2"/>
          <p:cNvSpPr txBox="1"/>
          <p:nvPr/>
        </p:nvSpPr>
        <p:spPr>
          <a:xfrm>
            <a:off x="6199631" y="3315970"/>
            <a:ext cx="2231136"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2800"/>
              <a:buFont typeface="Arial"/>
              <a:buNone/>
            </a:pPr>
            <a:r>
              <a:rPr lang="en-US" sz="2800" b="1" i="0" u="none" strike="noStrike" cap="none">
                <a:solidFill>
                  <a:srgbClr val="A5121C"/>
                </a:solidFill>
                <a:latin typeface="Open Sans"/>
                <a:ea typeface="Open Sans"/>
                <a:cs typeface="Open Sans"/>
                <a:sym typeface="Open Sans"/>
              </a:rPr>
              <a:t>600+</a:t>
            </a:r>
            <a:endParaRPr sz="2800" b="0" i="0" u="none" strike="noStrike" cap="none">
              <a:solidFill>
                <a:schemeClr val="dk1"/>
              </a:solidFill>
              <a:latin typeface="Open Sans"/>
              <a:ea typeface="Open Sans"/>
              <a:cs typeface="Open Sans"/>
              <a:sym typeface="Open Sans"/>
            </a:endParaRPr>
          </a:p>
        </p:txBody>
      </p:sp>
      <p:sp>
        <p:nvSpPr>
          <p:cNvPr id="72" name="Google Shape;72;p2"/>
          <p:cNvSpPr txBox="1"/>
          <p:nvPr/>
        </p:nvSpPr>
        <p:spPr>
          <a:xfrm>
            <a:off x="6199631" y="3882898"/>
            <a:ext cx="2231136" cy="548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950"/>
              <a:buFont typeface="Calibri"/>
              <a:buNone/>
            </a:pPr>
            <a:r>
              <a:rPr lang="en-US" sz="950" b="0" i="0" u="none" strike="noStrike" cap="none">
                <a:solidFill>
                  <a:srgbClr val="595959"/>
                </a:solidFill>
                <a:latin typeface="Open Sans"/>
                <a:ea typeface="Open Sans"/>
                <a:cs typeface="Open Sans"/>
                <a:sym typeface="Open Sans"/>
              </a:rPr>
              <a:t>professionals trained in data engineering and analytics</a:t>
            </a:r>
            <a:endParaRPr sz="950" b="0" i="0" u="none" strike="noStrike" cap="none">
              <a:solidFill>
                <a:schemeClr val="dk1"/>
              </a:solidFill>
              <a:latin typeface="Open Sans"/>
              <a:ea typeface="Open Sans"/>
              <a:cs typeface="Open Sans"/>
              <a:sym typeface="Open Sans"/>
            </a:endParaRPr>
          </a:p>
        </p:txBody>
      </p:sp>
      <p:grpSp>
        <p:nvGrpSpPr>
          <p:cNvPr id="73" name="Google Shape;73;p2"/>
          <p:cNvGrpSpPr/>
          <p:nvPr/>
        </p:nvGrpSpPr>
        <p:grpSpPr>
          <a:xfrm rot="-5400000">
            <a:off x="8626800" y="4596264"/>
            <a:ext cx="147076" cy="500083"/>
            <a:chOff x="3889900" y="2732875"/>
            <a:chExt cx="979200" cy="3480050"/>
          </a:xfrm>
        </p:grpSpPr>
        <p:sp>
          <p:nvSpPr>
            <p:cNvPr id="74" name="Google Shape;74;p2"/>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75" name="Google Shape;75;p2"/>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76" name="Google Shape;76;p2"/>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grpSp>
        <p:nvGrpSpPr>
          <p:cNvPr id="77" name="Google Shape;77;p2"/>
          <p:cNvGrpSpPr/>
          <p:nvPr/>
        </p:nvGrpSpPr>
        <p:grpSpPr>
          <a:xfrm>
            <a:off x="205335" y="240902"/>
            <a:ext cx="140711" cy="522704"/>
            <a:chOff x="3889900" y="2732875"/>
            <a:chExt cx="979200" cy="3480050"/>
          </a:xfrm>
        </p:grpSpPr>
        <p:sp>
          <p:nvSpPr>
            <p:cNvPr id="78" name="Google Shape;78;p2"/>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79" name="Google Shape;79;p2"/>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80" name="Google Shape;80;p2"/>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81" name="Google Shape;81;p2"/>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86"/>
        <p:cNvGrpSpPr/>
        <p:nvPr/>
      </p:nvGrpSpPr>
      <p:grpSpPr>
        <a:xfrm>
          <a:off x="0" y="0"/>
          <a:ext cx="0" cy="0"/>
          <a:chOff x="0" y="0"/>
          <a:chExt cx="0" cy="0"/>
        </a:xfrm>
      </p:grpSpPr>
      <p:sp>
        <p:nvSpPr>
          <p:cNvPr id="87" name="Google Shape;87;g412c13ba0f1_0_81"/>
          <p:cNvSpPr/>
          <p:nvPr/>
        </p:nvSpPr>
        <p:spPr>
          <a:xfrm>
            <a:off x="548650" y="1554480"/>
            <a:ext cx="2481900" cy="2103120"/>
          </a:xfrm>
          <a:prstGeom prst="rect">
            <a:avLst/>
          </a:prstGeom>
          <a:solidFill>
            <a:srgbClr val="F5F6F7"/>
          </a:solidFill>
          <a:ln w="18475" cap="flat" cmpd="sng">
            <a:solidFill>
              <a:srgbClr val="FFFFFF"/>
            </a:solidFill>
            <a:prstDash val="solid"/>
            <a:round/>
            <a:headEnd type="none" w="sm" len="sm"/>
            <a:tailEnd type="none" w="sm" len="sm"/>
          </a:ln>
          <a:effectLst>
            <a:outerShdw blurRad="152362" dist="46170" algn="bl" rotWithShape="0">
              <a:srgbClr val="000000">
                <a:alpha val="10196"/>
              </a:srgbClr>
            </a:outerShdw>
          </a:effectLst>
        </p:spPr>
        <p:txBody>
          <a:bodyPr spcFirstLastPara="1" wrap="square" lIns="72600" tIns="36275" rIns="72600" bIns="36275" anchor="t" anchorCtr="0">
            <a:noAutofit/>
          </a:bodyPr>
          <a:lstStyle/>
          <a:p>
            <a:pPr marL="0" marR="0" lvl="0" indent="0" algn="l" rtl="0">
              <a:lnSpc>
                <a:spcPct val="100000"/>
              </a:lnSpc>
              <a:spcBef>
                <a:spcPts val="0"/>
              </a:spcBef>
              <a:spcAft>
                <a:spcPts val="0"/>
              </a:spcAft>
              <a:buClr>
                <a:srgbClr val="000000"/>
              </a:buClr>
              <a:buSzPts val="1112"/>
              <a:buFont typeface="Arial"/>
              <a:buNone/>
            </a:pPr>
            <a:endParaRPr sz="1112" b="0" i="0" u="none" strike="noStrike" cap="none">
              <a:solidFill>
                <a:srgbClr val="FFFFFF"/>
              </a:solidFill>
              <a:latin typeface="Open Sans"/>
              <a:ea typeface="Open Sans"/>
              <a:cs typeface="Open Sans"/>
              <a:sym typeface="Open Sans"/>
            </a:endParaRPr>
          </a:p>
        </p:txBody>
      </p:sp>
      <p:sp>
        <p:nvSpPr>
          <p:cNvPr id="88" name="Google Shape;88;g412c13ba0f1_0_81"/>
          <p:cNvSpPr/>
          <p:nvPr/>
        </p:nvSpPr>
        <p:spPr>
          <a:xfrm>
            <a:off x="3211135" y="1554480"/>
            <a:ext cx="2481900" cy="2103120"/>
          </a:xfrm>
          <a:prstGeom prst="rect">
            <a:avLst/>
          </a:prstGeom>
          <a:solidFill>
            <a:srgbClr val="F5F6F7"/>
          </a:solidFill>
          <a:ln w="18475" cap="flat" cmpd="sng">
            <a:solidFill>
              <a:srgbClr val="FFFFFF"/>
            </a:solidFill>
            <a:prstDash val="solid"/>
            <a:round/>
            <a:headEnd type="none" w="sm" len="sm"/>
            <a:tailEnd type="none" w="sm" len="sm"/>
          </a:ln>
          <a:effectLst>
            <a:outerShdw blurRad="152362" dist="46170" algn="bl" rotWithShape="0">
              <a:srgbClr val="000000">
                <a:alpha val="10196"/>
              </a:srgbClr>
            </a:outerShdw>
          </a:effectLst>
        </p:spPr>
        <p:txBody>
          <a:bodyPr spcFirstLastPara="1" wrap="square" lIns="72600" tIns="36275" rIns="72600" bIns="36275" anchor="t" anchorCtr="0">
            <a:noAutofit/>
          </a:bodyPr>
          <a:lstStyle/>
          <a:p>
            <a:pPr marL="0" marR="0" lvl="0" indent="0" algn="l" rtl="0">
              <a:lnSpc>
                <a:spcPct val="100000"/>
              </a:lnSpc>
              <a:spcBef>
                <a:spcPts val="0"/>
              </a:spcBef>
              <a:spcAft>
                <a:spcPts val="0"/>
              </a:spcAft>
              <a:buClr>
                <a:srgbClr val="000000"/>
              </a:buClr>
              <a:buSzPts val="1112"/>
              <a:buFont typeface="Arial"/>
              <a:buNone/>
            </a:pPr>
            <a:endParaRPr sz="1112" b="0" i="0" u="none" strike="noStrike" cap="none">
              <a:solidFill>
                <a:srgbClr val="FFFFFF"/>
              </a:solidFill>
              <a:latin typeface="Open Sans"/>
              <a:ea typeface="Open Sans"/>
              <a:cs typeface="Open Sans"/>
              <a:sym typeface="Open Sans"/>
            </a:endParaRPr>
          </a:p>
        </p:txBody>
      </p:sp>
      <p:sp>
        <p:nvSpPr>
          <p:cNvPr id="89" name="Google Shape;89;g412c13ba0f1_0_81"/>
          <p:cNvSpPr/>
          <p:nvPr/>
        </p:nvSpPr>
        <p:spPr>
          <a:xfrm>
            <a:off x="5858231" y="1554480"/>
            <a:ext cx="2481900" cy="2103120"/>
          </a:xfrm>
          <a:prstGeom prst="rect">
            <a:avLst/>
          </a:prstGeom>
          <a:solidFill>
            <a:srgbClr val="F5F6F7"/>
          </a:solidFill>
          <a:ln w="18475" cap="flat" cmpd="sng">
            <a:solidFill>
              <a:srgbClr val="FFFFFF"/>
            </a:solidFill>
            <a:prstDash val="solid"/>
            <a:round/>
            <a:headEnd type="none" w="sm" len="sm"/>
            <a:tailEnd type="none" w="sm" len="sm"/>
          </a:ln>
          <a:effectLst>
            <a:outerShdw blurRad="152362" dist="46170" algn="bl" rotWithShape="0">
              <a:srgbClr val="000000">
                <a:alpha val="10196"/>
              </a:srgbClr>
            </a:outerShdw>
          </a:effectLst>
        </p:spPr>
        <p:txBody>
          <a:bodyPr spcFirstLastPara="1" wrap="square" lIns="72600" tIns="36275" rIns="72600" bIns="36275" anchor="t" anchorCtr="0">
            <a:noAutofit/>
          </a:bodyPr>
          <a:lstStyle/>
          <a:p>
            <a:pPr marL="0" marR="0" lvl="0" indent="0" algn="l" rtl="0">
              <a:lnSpc>
                <a:spcPct val="100000"/>
              </a:lnSpc>
              <a:spcBef>
                <a:spcPts val="0"/>
              </a:spcBef>
              <a:spcAft>
                <a:spcPts val="0"/>
              </a:spcAft>
              <a:buClr>
                <a:srgbClr val="000000"/>
              </a:buClr>
              <a:buSzPts val="1112"/>
              <a:buFont typeface="Arial"/>
              <a:buNone/>
            </a:pPr>
            <a:endParaRPr sz="1112" b="0" i="0" u="none" strike="noStrike" cap="none">
              <a:solidFill>
                <a:srgbClr val="FFFFFF"/>
              </a:solidFill>
              <a:latin typeface="Open Sans"/>
              <a:ea typeface="Open Sans"/>
              <a:cs typeface="Open Sans"/>
              <a:sym typeface="Open Sans"/>
            </a:endParaRPr>
          </a:p>
        </p:txBody>
      </p:sp>
      <p:grpSp>
        <p:nvGrpSpPr>
          <p:cNvPr id="90" name="Google Shape;90;g412c13ba0f1_0_81"/>
          <p:cNvGrpSpPr/>
          <p:nvPr/>
        </p:nvGrpSpPr>
        <p:grpSpPr>
          <a:xfrm rot="-5400000">
            <a:off x="8626800" y="4596264"/>
            <a:ext cx="147076" cy="500083"/>
            <a:chOff x="3889900" y="2732875"/>
            <a:chExt cx="979200" cy="3480050"/>
          </a:xfrm>
        </p:grpSpPr>
        <p:sp>
          <p:nvSpPr>
            <p:cNvPr id="91" name="Google Shape;91;g412c13ba0f1_0_81"/>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92" name="Google Shape;92;g412c13ba0f1_0_81"/>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93" name="Google Shape;93;g412c13ba0f1_0_81"/>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grpSp>
        <p:nvGrpSpPr>
          <p:cNvPr id="94" name="Google Shape;94;g412c13ba0f1_0_81"/>
          <p:cNvGrpSpPr/>
          <p:nvPr/>
        </p:nvGrpSpPr>
        <p:grpSpPr>
          <a:xfrm>
            <a:off x="205335" y="240902"/>
            <a:ext cx="140711" cy="522704"/>
            <a:chOff x="3889900" y="2732875"/>
            <a:chExt cx="979200" cy="3480050"/>
          </a:xfrm>
        </p:grpSpPr>
        <p:sp>
          <p:nvSpPr>
            <p:cNvPr id="95" name="Google Shape;95;g412c13ba0f1_0_81"/>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96" name="Google Shape;96;g412c13ba0f1_0_81"/>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97" name="Google Shape;97;g412c13ba0f1_0_81"/>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98" name="Google Shape;98;g412c13ba0f1_0_81"/>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99" name="Google Shape;99;g412c13ba0f1_0_81"/>
          <p:cNvSpPr txBox="1"/>
          <p:nvPr/>
        </p:nvSpPr>
        <p:spPr>
          <a:xfrm>
            <a:off x="548640" y="329184"/>
            <a:ext cx="6949500" cy="21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THIS TALK</a:t>
            </a:r>
            <a:endParaRPr sz="1000" b="0" i="0" u="none" strike="noStrike" cap="none">
              <a:solidFill>
                <a:schemeClr val="dk1"/>
              </a:solidFill>
              <a:latin typeface="Open Sans"/>
              <a:ea typeface="Open Sans"/>
              <a:cs typeface="Open Sans"/>
              <a:sym typeface="Open Sans"/>
            </a:endParaRPr>
          </a:p>
        </p:txBody>
      </p:sp>
      <p:sp>
        <p:nvSpPr>
          <p:cNvPr id="100" name="Google Shape;100;g412c13ba0f1_0_81"/>
          <p:cNvSpPr txBox="1"/>
          <p:nvPr/>
        </p:nvSpPr>
        <p:spPr>
          <a:xfrm>
            <a:off x="548640" y="548640"/>
            <a:ext cx="80466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Three questions for the next twenty minutes</a:t>
            </a:r>
            <a:endParaRPr sz="2400" b="0" i="0" u="none" strike="noStrike" cap="none">
              <a:solidFill>
                <a:schemeClr val="dk1"/>
              </a:solidFill>
              <a:latin typeface="Open Sans"/>
              <a:ea typeface="Open Sans"/>
              <a:cs typeface="Open Sans"/>
              <a:sym typeface="Open Sans"/>
            </a:endParaRPr>
          </a:p>
        </p:txBody>
      </p:sp>
      <p:sp>
        <p:nvSpPr>
          <p:cNvPr id="101" name="Google Shape;101;g412c13ba0f1_0_81"/>
          <p:cNvSpPr txBox="1"/>
          <p:nvPr/>
        </p:nvSpPr>
        <p:spPr>
          <a:xfrm>
            <a:off x="548640" y="4754880"/>
            <a:ext cx="69495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102" name="Google Shape;102;g412c13ba0f1_0_81"/>
          <p:cNvSpPr/>
          <p:nvPr/>
        </p:nvSpPr>
        <p:spPr>
          <a:xfrm>
            <a:off x="770258" y="1828800"/>
            <a:ext cx="443100" cy="443100"/>
          </a:xfrm>
          <a:prstGeom prst="ellipse">
            <a:avLst/>
          </a:prstGeom>
          <a:solidFill>
            <a:srgbClr val="A5121C"/>
          </a:solidFill>
          <a:ln w="12300" cap="flat" cmpd="sng">
            <a:solidFill>
              <a:srgbClr val="A5121C"/>
            </a:solidFill>
            <a:prstDash val="solid"/>
            <a:round/>
            <a:headEnd type="none" w="sm" len="sm"/>
            <a:tailEnd type="none" w="sm" len="sm"/>
          </a:ln>
          <a:effectLst>
            <a:outerShdw blurRad="83106" dist="36936" dir="3540000" algn="bl" rotWithShape="0">
              <a:srgbClr val="000000">
                <a:alpha val="14902"/>
              </a:srgbClr>
            </a:outerShdw>
          </a:effectLst>
        </p:spPr>
        <p:txBody>
          <a:bodyPr spcFirstLastPara="1" wrap="square" lIns="88625" tIns="88625" rIns="88625" bIns="886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3" name="Google Shape;103;g412c13ba0f1_0_81"/>
          <p:cNvSpPr txBox="1"/>
          <p:nvPr/>
        </p:nvSpPr>
        <p:spPr>
          <a:xfrm>
            <a:off x="770258" y="1828800"/>
            <a:ext cx="443100" cy="443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551"/>
              <a:buFont typeface="Arial"/>
              <a:buNone/>
            </a:pPr>
            <a:r>
              <a:rPr lang="en-US" sz="1551" b="1" i="0" u="none" strike="noStrike" cap="none">
                <a:solidFill>
                  <a:srgbClr val="FFFFFF"/>
                </a:solidFill>
                <a:latin typeface="Arial"/>
                <a:ea typeface="Arial"/>
                <a:cs typeface="Arial"/>
                <a:sym typeface="Arial"/>
              </a:rPr>
              <a:t>1</a:t>
            </a:r>
            <a:endParaRPr sz="1551" b="0" i="0" u="none" strike="noStrike" cap="none">
              <a:solidFill>
                <a:schemeClr val="dk1"/>
              </a:solidFill>
              <a:latin typeface="Calibri"/>
              <a:ea typeface="Calibri"/>
              <a:cs typeface="Calibri"/>
              <a:sym typeface="Calibri"/>
            </a:endParaRPr>
          </a:p>
        </p:txBody>
      </p:sp>
      <p:sp>
        <p:nvSpPr>
          <p:cNvPr id="104" name="Google Shape;104;g412c13ba0f1_0_81"/>
          <p:cNvSpPr txBox="1"/>
          <p:nvPr/>
        </p:nvSpPr>
        <p:spPr>
          <a:xfrm>
            <a:off x="770258" y="2542032"/>
            <a:ext cx="2038800" cy="96012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309"/>
              <a:buFont typeface="Arial"/>
              <a:buNone/>
            </a:pPr>
            <a:r>
              <a:rPr lang="en-US" sz="1700" b="1" i="0" u="none" strike="noStrike" cap="none">
                <a:solidFill>
                  <a:srgbClr val="171C28"/>
                </a:solidFill>
                <a:latin typeface="Open Sans"/>
                <a:ea typeface="Open Sans"/>
                <a:cs typeface="Open Sans"/>
                <a:sym typeface="Open Sans"/>
              </a:rPr>
              <a:t>How does AI change capital markets?</a:t>
            </a:r>
            <a:endParaRPr sz="1309" b="0" i="0" u="none" strike="noStrike" cap="none">
              <a:solidFill>
                <a:schemeClr val="dk1"/>
              </a:solidFill>
              <a:latin typeface="Open Sans"/>
              <a:ea typeface="Open Sans"/>
              <a:cs typeface="Open Sans"/>
              <a:sym typeface="Open Sans"/>
            </a:endParaRPr>
          </a:p>
        </p:txBody>
      </p:sp>
      <p:sp>
        <p:nvSpPr>
          <p:cNvPr id="105" name="Google Shape;105;g412c13ba0f1_0_81"/>
          <p:cNvSpPr/>
          <p:nvPr/>
        </p:nvSpPr>
        <p:spPr>
          <a:xfrm>
            <a:off x="3429665" y="1828800"/>
            <a:ext cx="443100" cy="443100"/>
          </a:xfrm>
          <a:prstGeom prst="ellipse">
            <a:avLst/>
          </a:prstGeom>
          <a:solidFill>
            <a:srgbClr val="A5121C"/>
          </a:solidFill>
          <a:ln w="12300" cap="flat" cmpd="sng">
            <a:solidFill>
              <a:srgbClr val="A5121C"/>
            </a:solidFill>
            <a:prstDash val="solid"/>
            <a:round/>
            <a:headEnd type="none" w="sm" len="sm"/>
            <a:tailEnd type="none" w="sm" len="sm"/>
          </a:ln>
          <a:effectLst>
            <a:outerShdw blurRad="83106" dist="36936" dir="3540000" algn="bl" rotWithShape="0">
              <a:srgbClr val="000000">
                <a:alpha val="14902"/>
              </a:srgbClr>
            </a:outerShdw>
          </a:effectLst>
        </p:spPr>
        <p:txBody>
          <a:bodyPr spcFirstLastPara="1" wrap="square" lIns="88625" tIns="88625" rIns="88625" bIns="886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g412c13ba0f1_0_81"/>
          <p:cNvSpPr txBox="1"/>
          <p:nvPr/>
        </p:nvSpPr>
        <p:spPr>
          <a:xfrm>
            <a:off x="3429665" y="1828800"/>
            <a:ext cx="443100" cy="443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551"/>
              <a:buFont typeface="Arial"/>
              <a:buNone/>
            </a:pPr>
            <a:r>
              <a:rPr lang="en-US" sz="1551" b="1" i="0" u="none" strike="noStrike" cap="none">
                <a:solidFill>
                  <a:srgbClr val="FFFFFF"/>
                </a:solidFill>
                <a:latin typeface="Arial"/>
                <a:ea typeface="Arial"/>
                <a:cs typeface="Arial"/>
                <a:sym typeface="Arial"/>
              </a:rPr>
              <a:t>2</a:t>
            </a:r>
            <a:endParaRPr sz="1551" b="0" i="0" u="none" strike="noStrike" cap="none">
              <a:solidFill>
                <a:schemeClr val="dk1"/>
              </a:solidFill>
              <a:latin typeface="Calibri"/>
              <a:ea typeface="Calibri"/>
              <a:cs typeface="Calibri"/>
              <a:sym typeface="Calibri"/>
            </a:endParaRPr>
          </a:p>
        </p:txBody>
      </p:sp>
      <p:sp>
        <p:nvSpPr>
          <p:cNvPr id="107" name="Google Shape;107;g412c13ba0f1_0_81"/>
          <p:cNvSpPr txBox="1"/>
          <p:nvPr/>
        </p:nvSpPr>
        <p:spPr>
          <a:xfrm>
            <a:off x="3429665" y="2542032"/>
            <a:ext cx="2038800" cy="96012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309"/>
              <a:buFont typeface="Arial"/>
              <a:buNone/>
            </a:pPr>
            <a:r>
              <a:rPr lang="en-US" sz="1700" b="1" i="0" u="none" strike="noStrike" cap="none">
                <a:solidFill>
                  <a:srgbClr val="171C28"/>
                </a:solidFill>
                <a:latin typeface="Open Sans"/>
                <a:ea typeface="Open Sans"/>
                <a:cs typeface="Open Sans"/>
                <a:sym typeface="Open Sans"/>
              </a:rPr>
              <a:t>Will it help us make better decisions?</a:t>
            </a:r>
            <a:endParaRPr sz="1309" b="0" i="0" u="none" strike="noStrike" cap="none">
              <a:solidFill>
                <a:schemeClr val="dk1"/>
              </a:solidFill>
              <a:latin typeface="Open Sans"/>
              <a:ea typeface="Open Sans"/>
              <a:cs typeface="Open Sans"/>
              <a:sym typeface="Open Sans"/>
            </a:endParaRPr>
          </a:p>
        </p:txBody>
      </p:sp>
      <p:sp>
        <p:nvSpPr>
          <p:cNvPr id="108" name="Google Shape;108;g412c13ba0f1_0_81"/>
          <p:cNvSpPr/>
          <p:nvPr/>
        </p:nvSpPr>
        <p:spPr>
          <a:xfrm>
            <a:off x="6089072" y="1828800"/>
            <a:ext cx="443100" cy="443100"/>
          </a:xfrm>
          <a:prstGeom prst="ellipse">
            <a:avLst/>
          </a:prstGeom>
          <a:solidFill>
            <a:srgbClr val="A5121C"/>
          </a:solidFill>
          <a:ln w="12300" cap="flat" cmpd="sng">
            <a:solidFill>
              <a:srgbClr val="A5121C"/>
            </a:solidFill>
            <a:prstDash val="solid"/>
            <a:round/>
            <a:headEnd type="none" w="sm" len="sm"/>
            <a:tailEnd type="none" w="sm" len="sm"/>
          </a:ln>
          <a:effectLst>
            <a:outerShdw blurRad="83106" dist="36936" dir="3540000" algn="bl" rotWithShape="0">
              <a:srgbClr val="000000">
                <a:alpha val="14902"/>
              </a:srgbClr>
            </a:outerShdw>
          </a:effectLst>
        </p:spPr>
        <p:txBody>
          <a:bodyPr spcFirstLastPara="1" wrap="square" lIns="88625" tIns="88625" rIns="88625" bIns="886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g412c13ba0f1_0_81"/>
          <p:cNvSpPr txBox="1"/>
          <p:nvPr/>
        </p:nvSpPr>
        <p:spPr>
          <a:xfrm>
            <a:off x="6089072" y="1828800"/>
            <a:ext cx="443100" cy="4431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551"/>
              <a:buFont typeface="Arial"/>
              <a:buNone/>
            </a:pPr>
            <a:r>
              <a:rPr lang="en-US" sz="1551" b="1" i="0" u="none" strike="noStrike" cap="none">
                <a:solidFill>
                  <a:srgbClr val="FFFFFF"/>
                </a:solidFill>
                <a:latin typeface="Arial"/>
                <a:ea typeface="Arial"/>
                <a:cs typeface="Arial"/>
                <a:sym typeface="Arial"/>
              </a:rPr>
              <a:t>3</a:t>
            </a:r>
            <a:endParaRPr sz="1551" b="0" i="0" u="none" strike="noStrike" cap="none">
              <a:solidFill>
                <a:schemeClr val="dk1"/>
              </a:solidFill>
              <a:latin typeface="Calibri"/>
              <a:ea typeface="Calibri"/>
              <a:cs typeface="Calibri"/>
              <a:sym typeface="Calibri"/>
            </a:endParaRPr>
          </a:p>
        </p:txBody>
      </p:sp>
      <p:sp>
        <p:nvSpPr>
          <p:cNvPr id="110" name="Google Shape;110;g412c13ba0f1_0_81"/>
          <p:cNvSpPr txBox="1"/>
          <p:nvPr/>
        </p:nvSpPr>
        <p:spPr>
          <a:xfrm>
            <a:off x="6089072" y="2542032"/>
            <a:ext cx="2038800" cy="96012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309"/>
              <a:buFont typeface="Arial"/>
              <a:buNone/>
            </a:pPr>
            <a:r>
              <a:rPr lang="en-US" sz="1700" b="1" i="0" u="none" strike="noStrike" cap="none">
                <a:solidFill>
                  <a:srgbClr val="171C28"/>
                </a:solidFill>
                <a:latin typeface="Open Sans"/>
                <a:ea typeface="Open Sans"/>
                <a:cs typeface="Open Sans"/>
                <a:sym typeface="Open Sans"/>
              </a:rPr>
              <a:t>How do we integrate it into our work?</a:t>
            </a:r>
            <a:endParaRPr sz="1309" b="0" i="0" u="none" strike="noStrike" cap="none">
              <a:solidFill>
                <a:schemeClr val="dk1"/>
              </a:solidFill>
              <a:latin typeface="Open Sans"/>
              <a:ea typeface="Open Sans"/>
              <a:cs typeface="Open Sans"/>
              <a:sym typeface="Open Sans"/>
            </a:endParaRPr>
          </a:p>
        </p:txBody>
      </p:sp>
      <p:sp>
        <p:nvSpPr>
          <p:cNvPr id="111" name="Google Shape;111;g412c13ba0f1_0_81"/>
          <p:cNvSpPr txBox="1"/>
          <p:nvPr/>
        </p:nvSpPr>
        <p:spPr>
          <a:xfrm>
            <a:off x="548640" y="4279392"/>
            <a:ext cx="80466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A5121C"/>
              </a:buClr>
              <a:buSzPts val="1250"/>
              <a:buFont typeface="Arial"/>
              <a:buNone/>
            </a:pPr>
            <a:r>
              <a:rPr lang="en-US" sz="1250" b="0" i="1" u="none" strike="noStrike" cap="none">
                <a:solidFill>
                  <a:srgbClr val="A5121C"/>
                </a:solidFill>
                <a:latin typeface="Open Sans"/>
                <a:ea typeface="Open Sans"/>
                <a:cs typeface="Open Sans"/>
                <a:sym typeface="Open Sans"/>
              </a:rPr>
              <a:t>The models are on sale to everyone in this room. The discipline around them is what separates a result from a demo.</a:t>
            </a:r>
            <a:endParaRPr sz="1250" b="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16"/>
        <p:cNvGrpSpPr/>
        <p:nvPr/>
      </p:nvGrpSpPr>
      <p:grpSpPr>
        <a:xfrm>
          <a:off x="0" y="0"/>
          <a:ext cx="0" cy="0"/>
          <a:chOff x="0" y="0"/>
          <a:chExt cx="0" cy="0"/>
        </a:xfrm>
      </p:grpSpPr>
      <p:sp>
        <p:nvSpPr>
          <p:cNvPr id="117" name="Google Shape;117;g412c13ba0f1_0_137"/>
          <p:cNvSpPr/>
          <p:nvPr/>
        </p:nvSpPr>
        <p:spPr>
          <a:xfrm>
            <a:off x="558050" y="1371600"/>
            <a:ext cx="2514600" cy="13716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118" name="Google Shape;118;g412c13ba0f1_0_137"/>
          <p:cNvSpPr/>
          <p:nvPr/>
        </p:nvSpPr>
        <p:spPr>
          <a:xfrm>
            <a:off x="3193300" y="1371600"/>
            <a:ext cx="2514600" cy="13716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119" name="Google Shape;119;g412c13ba0f1_0_137"/>
          <p:cNvSpPr/>
          <p:nvPr/>
        </p:nvSpPr>
        <p:spPr>
          <a:xfrm>
            <a:off x="5828550" y="1371600"/>
            <a:ext cx="2514600" cy="13716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grpSp>
        <p:nvGrpSpPr>
          <p:cNvPr id="120" name="Google Shape;120;g412c13ba0f1_0_137"/>
          <p:cNvGrpSpPr/>
          <p:nvPr/>
        </p:nvGrpSpPr>
        <p:grpSpPr>
          <a:xfrm>
            <a:off x="205335" y="240902"/>
            <a:ext cx="140711" cy="522704"/>
            <a:chOff x="3889900" y="2732875"/>
            <a:chExt cx="979200" cy="3480050"/>
          </a:xfrm>
        </p:grpSpPr>
        <p:sp>
          <p:nvSpPr>
            <p:cNvPr id="121" name="Google Shape;121;g412c13ba0f1_0_137"/>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122" name="Google Shape;122;g412c13ba0f1_0_137"/>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123" name="Google Shape;123;g412c13ba0f1_0_137"/>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124" name="Google Shape;124;g412c13ba0f1_0_137"/>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125" name="Google Shape;125;g412c13ba0f1_0_137"/>
          <p:cNvSpPr txBox="1"/>
          <p:nvPr/>
        </p:nvSpPr>
        <p:spPr>
          <a:xfrm>
            <a:off x="548640" y="329184"/>
            <a:ext cx="6949500" cy="219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THE BUILDOUT</a:t>
            </a:r>
            <a:endParaRPr sz="1000" b="0" i="0" u="none" strike="noStrike" cap="none">
              <a:solidFill>
                <a:schemeClr val="dk1"/>
              </a:solidFill>
              <a:latin typeface="Open Sans"/>
              <a:ea typeface="Open Sans"/>
              <a:cs typeface="Open Sans"/>
              <a:sym typeface="Open Sans"/>
            </a:endParaRPr>
          </a:p>
        </p:txBody>
      </p:sp>
      <p:sp>
        <p:nvSpPr>
          <p:cNvPr id="126" name="Google Shape;126;g412c13ba0f1_0_137"/>
          <p:cNvSpPr txBox="1"/>
          <p:nvPr/>
        </p:nvSpPr>
        <p:spPr>
          <a:xfrm>
            <a:off x="548640" y="548640"/>
            <a:ext cx="8046600" cy="502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The world is building the intelligence</a:t>
            </a:r>
            <a:endParaRPr sz="2400" b="0" i="0" u="none" strike="noStrike" cap="none">
              <a:solidFill>
                <a:schemeClr val="dk1"/>
              </a:solidFill>
              <a:latin typeface="Open Sans"/>
              <a:ea typeface="Open Sans"/>
              <a:cs typeface="Open Sans"/>
              <a:sym typeface="Open Sans"/>
            </a:endParaRPr>
          </a:p>
        </p:txBody>
      </p:sp>
      <p:sp>
        <p:nvSpPr>
          <p:cNvPr id="127" name="Google Shape;127;g412c13ba0f1_0_137"/>
          <p:cNvSpPr txBox="1"/>
          <p:nvPr/>
        </p:nvSpPr>
        <p:spPr>
          <a:xfrm>
            <a:off x="548640" y="4754880"/>
            <a:ext cx="69495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128" name="Google Shape;128;g412c13ba0f1_0_137"/>
          <p:cNvSpPr txBox="1"/>
          <p:nvPr/>
        </p:nvSpPr>
        <p:spPr>
          <a:xfrm>
            <a:off x="713232" y="1481328"/>
            <a:ext cx="22404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3000"/>
              <a:buFont typeface="Arial"/>
              <a:buNone/>
            </a:pPr>
            <a:r>
              <a:rPr lang="en-US" sz="3000" b="1" i="0" u="none" strike="noStrike" cap="none">
                <a:solidFill>
                  <a:srgbClr val="A5121C"/>
                </a:solidFill>
                <a:latin typeface="Open Sans"/>
                <a:ea typeface="Open Sans"/>
                <a:cs typeface="Open Sans"/>
                <a:sym typeface="Open Sans"/>
              </a:rPr>
              <a:t>$5.2T</a:t>
            </a:r>
            <a:endParaRPr sz="3000" b="0" i="0" u="none" strike="noStrike" cap="none">
              <a:solidFill>
                <a:schemeClr val="dk1"/>
              </a:solidFill>
              <a:latin typeface="Open Sans"/>
              <a:ea typeface="Open Sans"/>
              <a:cs typeface="Open Sans"/>
              <a:sym typeface="Open Sans"/>
            </a:endParaRPr>
          </a:p>
        </p:txBody>
      </p:sp>
      <p:sp>
        <p:nvSpPr>
          <p:cNvPr id="129" name="Google Shape;129;g412c13ba0f1_0_137"/>
          <p:cNvSpPr txBox="1"/>
          <p:nvPr/>
        </p:nvSpPr>
        <p:spPr>
          <a:xfrm>
            <a:off x="713232" y="2048256"/>
            <a:ext cx="2222100" cy="60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000"/>
              <a:buFont typeface="Calibri"/>
              <a:buNone/>
            </a:pPr>
            <a:r>
              <a:rPr lang="en-US" sz="1000" b="0" i="0" u="none" strike="noStrike" cap="none">
                <a:solidFill>
                  <a:srgbClr val="595959"/>
                </a:solidFill>
                <a:latin typeface="Open Sans"/>
                <a:ea typeface="Open Sans"/>
                <a:cs typeface="Open Sans"/>
                <a:sym typeface="Open Sans"/>
              </a:rPr>
              <a:t>Nvidia, the most valuable company on earth; under $400 billion in 2022</a:t>
            </a:r>
            <a:endParaRPr sz="1000" b="0" i="0" u="none" strike="noStrike" cap="none">
              <a:solidFill>
                <a:schemeClr val="dk1"/>
              </a:solidFill>
              <a:latin typeface="Open Sans"/>
              <a:ea typeface="Open Sans"/>
              <a:cs typeface="Open Sans"/>
              <a:sym typeface="Open Sans"/>
            </a:endParaRPr>
          </a:p>
        </p:txBody>
      </p:sp>
      <p:sp>
        <p:nvSpPr>
          <p:cNvPr id="130" name="Google Shape;130;g412c13ba0f1_0_137"/>
          <p:cNvSpPr txBox="1"/>
          <p:nvPr/>
        </p:nvSpPr>
        <p:spPr>
          <a:xfrm>
            <a:off x="3364992" y="1481328"/>
            <a:ext cx="22404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3000"/>
              <a:buFont typeface="Arial"/>
              <a:buNone/>
            </a:pPr>
            <a:r>
              <a:rPr lang="en-US" sz="3000" b="1" i="0" u="none" strike="noStrike" cap="none">
                <a:solidFill>
                  <a:srgbClr val="A5121C"/>
                </a:solidFill>
                <a:latin typeface="Open Sans"/>
                <a:ea typeface="Open Sans"/>
                <a:cs typeface="Open Sans"/>
                <a:sym typeface="Open Sans"/>
              </a:rPr>
              <a:t>$965B</a:t>
            </a:r>
            <a:endParaRPr sz="3000" b="0" i="0" u="none" strike="noStrike" cap="none">
              <a:solidFill>
                <a:schemeClr val="dk1"/>
              </a:solidFill>
              <a:latin typeface="Open Sans"/>
              <a:ea typeface="Open Sans"/>
              <a:cs typeface="Open Sans"/>
              <a:sym typeface="Open Sans"/>
            </a:endParaRPr>
          </a:p>
        </p:txBody>
      </p:sp>
      <p:sp>
        <p:nvSpPr>
          <p:cNvPr id="131" name="Google Shape;131;g412c13ba0f1_0_137"/>
          <p:cNvSpPr txBox="1"/>
          <p:nvPr/>
        </p:nvSpPr>
        <p:spPr>
          <a:xfrm>
            <a:off x="3364999" y="2048249"/>
            <a:ext cx="1847100" cy="685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000"/>
              <a:buFont typeface="Calibri"/>
              <a:buNone/>
            </a:pPr>
            <a:r>
              <a:rPr lang="en-US" sz="1000" b="0" i="0" u="none" strike="noStrike" cap="none">
                <a:solidFill>
                  <a:srgbClr val="595959"/>
                </a:solidFill>
                <a:latin typeface="Open Sans"/>
                <a:ea typeface="Open Sans"/>
                <a:cs typeface="Open Sans"/>
                <a:sym typeface="Open Sans"/>
              </a:rPr>
              <a:t>Anthropic in May 2026; the leading AI labs near a trillion dollars, still private</a:t>
            </a:r>
            <a:endParaRPr sz="1000" b="0" i="0" u="none" strike="noStrike" cap="none">
              <a:solidFill>
                <a:schemeClr val="dk1"/>
              </a:solidFill>
              <a:latin typeface="Open Sans"/>
              <a:ea typeface="Open Sans"/>
              <a:cs typeface="Open Sans"/>
              <a:sym typeface="Open Sans"/>
            </a:endParaRPr>
          </a:p>
        </p:txBody>
      </p:sp>
      <p:sp>
        <p:nvSpPr>
          <p:cNvPr id="132" name="Google Shape;132;g412c13ba0f1_0_137"/>
          <p:cNvSpPr txBox="1"/>
          <p:nvPr/>
        </p:nvSpPr>
        <p:spPr>
          <a:xfrm>
            <a:off x="6016752" y="1481328"/>
            <a:ext cx="24690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3000"/>
              <a:buFont typeface="Arial"/>
              <a:buNone/>
            </a:pPr>
            <a:r>
              <a:rPr lang="en-US" sz="3000" b="1" i="0" u="none" strike="noStrike" cap="none">
                <a:solidFill>
                  <a:srgbClr val="A5121C"/>
                </a:solidFill>
                <a:latin typeface="Open Sans"/>
                <a:ea typeface="Open Sans"/>
                <a:cs typeface="Open Sans"/>
                <a:sym typeface="Open Sans"/>
              </a:rPr>
              <a:t>$700B+</a:t>
            </a:r>
            <a:endParaRPr sz="3000" b="0" i="0" u="none" strike="noStrike" cap="none">
              <a:solidFill>
                <a:schemeClr val="dk1"/>
              </a:solidFill>
              <a:latin typeface="Open Sans"/>
              <a:ea typeface="Open Sans"/>
              <a:cs typeface="Open Sans"/>
              <a:sym typeface="Open Sans"/>
            </a:endParaRPr>
          </a:p>
        </p:txBody>
      </p:sp>
      <p:sp>
        <p:nvSpPr>
          <p:cNvPr id="133" name="Google Shape;133;g412c13ba0f1_0_137"/>
          <p:cNvSpPr txBox="1"/>
          <p:nvPr/>
        </p:nvSpPr>
        <p:spPr>
          <a:xfrm>
            <a:off x="6016751" y="2048249"/>
            <a:ext cx="1847100" cy="6858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1000"/>
              <a:buFont typeface="Calibri"/>
              <a:buNone/>
            </a:pPr>
            <a:r>
              <a:rPr lang="en-US" sz="1000" b="0" i="0" u="none" strike="noStrike" cap="none">
                <a:solidFill>
                  <a:srgbClr val="595959"/>
                </a:solidFill>
                <a:latin typeface="Open Sans"/>
                <a:ea typeface="Open Sans"/>
                <a:cs typeface="Open Sans"/>
                <a:sym typeface="Open Sans"/>
              </a:rPr>
              <a:t>poured into AI data centres and chips by the big platforms in 2026 alone</a:t>
            </a:r>
            <a:endParaRPr sz="1000" b="0" i="0" u="none" strike="noStrike" cap="none">
              <a:solidFill>
                <a:schemeClr val="dk1"/>
              </a:solidFill>
              <a:latin typeface="Open Sans"/>
              <a:ea typeface="Open Sans"/>
              <a:cs typeface="Open Sans"/>
              <a:sym typeface="Open Sans"/>
            </a:endParaRPr>
          </a:p>
        </p:txBody>
      </p:sp>
      <p:sp>
        <p:nvSpPr>
          <p:cNvPr id="134" name="Google Shape;134;g412c13ba0f1_0_137"/>
          <p:cNvSpPr/>
          <p:nvPr/>
        </p:nvSpPr>
        <p:spPr>
          <a:xfrm>
            <a:off x="548650" y="2921413"/>
            <a:ext cx="7794600" cy="1559100"/>
          </a:xfrm>
          <a:prstGeom prst="rect">
            <a:avLst/>
          </a:prstGeom>
          <a:solidFill>
            <a:srgbClr val="2B35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5" name="Google Shape;135;g412c13ba0f1_0_137"/>
          <p:cNvSpPr txBox="1"/>
          <p:nvPr/>
        </p:nvSpPr>
        <p:spPr>
          <a:xfrm>
            <a:off x="914400" y="3148965"/>
            <a:ext cx="73152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700"/>
              <a:buFont typeface="Arial"/>
              <a:buNone/>
            </a:pPr>
            <a:r>
              <a:rPr lang="en-US" sz="1700" b="1" i="0" u="none" strike="noStrike" cap="none">
                <a:solidFill>
                  <a:srgbClr val="FFFFFF"/>
                </a:solidFill>
                <a:latin typeface="Open Sans"/>
                <a:ea typeface="Open Sans"/>
                <a:cs typeface="Open Sans"/>
                <a:sym typeface="Open Sans"/>
              </a:rPr>
              <a:t>None of it is being built here.</a:t>
            </a:r>
            <a:endParaRPr sz="1700" b="0" i="0" u="none" strike="noStrike" cap="none">
              <a:solidFill>
                <a:schemeClr val="dk1"/>
              </a:solidFill>
              <a:latin typeface="Open Sans"/>
              <a:ea typeface="Open Sans"/>
              <a:cs typeface="Open Sans"/>
              <a:sym typeface="Open Sans"/>
            </a:endParaRPr>
          </a:p>
        </p:txBody>
      </p:sp>
      <p:sp>
        <p:nvSpPr>
          <p:cNvPr id="136" name="Google Shape;136;g412c13ba0f1_0_137"/>
          <p:cNvSpPr txBox="1"/>
          <p:nvPr/>
        </p:nvSpPr>
        <p:spPr>
          <a:xfrm>
            <a:off x="914400" y="3592200"/>
            <a:ext cx="6949500" cy="685800"/>
          </a:xfrm>
          <a:prstGeom prst="rect">
            <a:avLst/>
          </a:prstGeom>
          <a:noFill/>
          <a:ln>
            <a:noFill/>
          </a:ln>
        </p:spPr>
        <p:txBody>
          <a:bodyPr spcFirstLastPara="1" wrap="square" lIns="0" tIns="0" rIns="0" bIns="0" anchor="t" anchorCtr="0">
            <a:noAutofit/>
          </a:bodyPr>
          <a:lstStyle/>
          <a:p>
            <a:pPr marL="0" marR="0" lvl="0" indent="0" algn="l" rtl="0">
              <a:lnSpc>
                <a:spcPct val="115000"/>
              </a:lnSpc>
              <a:spcBef>
                <a:spcPts val="0"/>
              </a:spcBef>
              <a:spcAft>
                <a:spcPts val="0"/>
              </a:spcAft>
              <a:buClr>
                <a:srgbClr val="B8BCC6"/>
              </a:buClr>
              <a:buSzPts val="1300"/>
              <a:buFont typeface="Calibri"/>
              <a:buNone/>
            </a:pPr>
            <a:r>
              <a:rPr lang="en-US" sz="1300" b="0" i="0" u="none" strike="noStrike" cap="none">
                <a:solidFill>
                  <a:srgbClr val="B8BCC6"/>
                </a:solidFill>
                <a:latin typeface="Open Sans"/>
                <a:ea typeface="Open Sans"/>
                <a:cs typeface="Open Sans"/>
                <a:sym typeface="Open Sans"/>
              </a:rPr>
              <a:t>Nvidia alone is worth roughly seven hundred of our entire stock markets. We will not out-build this, and we do not need to. What we can build is what makes the intelligence useful inside our own companies, and that is the question worth the next twenty minutes.</a:t>
            </a:r>
            <a:endParaRPr sz="1300" b="0" i="0" u="none" strike="noStrike" cap="none">
              <a:solidFill>
                <a:schemeClr val="dk1"/>
              </a:solidFill>
              <a:latin typeface="Open Sans"/>
              <a:ea typeface="Open Sans"/>
              <a:cs typeface="Open Sans"/>
              <a:sym typeface="Open Sans"/>
            </a:endParaRPr>
          </a:p>
        </p:txBody>
      </p:sp>
      <p:grpSp>
        <p:nvGrpSpPr>
          <p:cNvPr id="137" name="Google Shape;137;g412c13ba0f1_0_137"/>
          <p:cNvGrpSpPr/>
          <p:nvPr/>
        </p:nvGrpSpPr>
        <p:grpSpPr>
          <a:xfrm rot="-5400000">
            <a:off x="8626800" y="4596264"/>
            <a:ext cx="147076" cy="500083"/>
            <a:chOff x="3889900" y="2732875"/>
            <a:chExt cx="979200" cy="3480050"/>
          </a:xfrm>
        </p:grpSpPr>
        <p:sp>
          <p:nvSpPr>
            <p:cNvPr id="138" name="Google Shape;138;g412c13ba0f1_0_137"/>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139" name="Google Shape;139;g412c13ba0f1_0_137"/>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140" name="Google Shape;140;g412c13ba0f1_0_137"/>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45"/>
        <p:cNvGrpSpPr/>
        <p:nvPr/>
      </p:nvGrpSpPr>
      <p:grpSpPr>
        <a:xfrm>
          <a:off x="0" y="0"/>
          <a:ext cx="0" cy="0"/>
          <a:chOff x="0" y="0"/>
          <a:chExt cx="0" cy="0"/>
        </a:xfrm>
      </p:grpSpPr>
      <p:sp>
        <p:nvSpPr>
          <p:cNvPr id="146" name="Google Shape;146;p7"/>
          <p:cNvSpPr/>
          <p:nvPr/>
        </p:nvSpPr>
        <p:spPr>
          <a:xfrm>
            <a:off x="548640" y="3218622"/>
            <a:ext cx="7585200" cy="6585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147" name="Google Shape;147;p7"/>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THE SCARCE SKILL</a:t>
            </a:r>
            <a:endParaRPr sz="1000" b="0" i="0" u="none" strike="noStrike" cap="none">
              <a:solidFill>
                <a:schemeClr val="dk1"/>
              </a:solidFill>
              <a:latin typeface="Open Sans"/>
              <a:ea typeface="Open Sans"/>
              <a:cs typeface="Open Sans"/>
              <a:sym typeface="Open Sans"/>
            </a:endParaRPr>
          </a:p>
        </p:txBody>
      </p:sp>
      <p:sp>
        <p:nvSpPr>
          <p:cNvPr id="148" name="Google Shape;148;p7"/>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The answer that arrived in three seconds</a:t>
            </a:r>
            <a:endParaRPr sz="2400" b="0" i="0" u="none" strike="noStrike" cap="none">
              <a:solidFill>
                <a:schemeClr val="dk1"/>
              </a:solidFill>
              <a:latin typeface="Open Sans"/>
              <a:ea typeface="Open Sans"/>
              <a:cs typeface="Open Sans"/>
              <a:sym typeface="Open Sans"/>
            </a:endParaRPr>
          </a:p>
        </p:txBody>
      </p:sp>
      <p:sp>
        <p:nvSpPr>
          <p:cNvPr id="149" name="Google Shape;149;p7"/>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cxnSp>
        <p:nvCxnSpPr>
          <p:cNvPr id="150" name="Google Shape;150;p7"/>
          <p:cNvCxnSpPr/>
          <p:nvPr/>
        </p:nvCxnSpPr>
        <p:spPr>
          <a:xfrm>
            <a:off x="2194560" y="1783080"/>
            <a:ext cx="1920240" cy="9144"/>
          </a:xfrm>
          <a:prstGeom prst="straightConnector1">
            <a:avLst/>
          </a:prstGeom>
          <a:noFill/>
          <a:ln w="19050" cap="flat" cmpd="sng">
            <a:solidFill>
              <a:srgbClr val="8A8F99"/>
            </a:solidFill>
            <a:prstDash val="solid"/>
            <a:round/>
            <a:headEnd type="none" w="sm" len="sm"/>
            <a:tailEnd type="triangle" w="med" len="med"/>
          </a:ln>
        </p:spPr>
      </p:cxnSp>
      <p:cxnSp>
        <p:nvCxnSpPr>
          <p:cNvPr id="151" name="Google Shape;151;p7"/>
          <p:cNvCxnSpPr/>
          <p:nvPr/>
        </p:nvCxnSpPr>
        <p:spPr>
          <a:xfrm>
            <a:off x="5029200" y="1783080"/>
            <a:ext cx="1920240" cy="9144"/>
          </a:xfrm>
          <a:prstGeom prst="straightConnector1">
            <a:avLst/>
          </a:prstGeom>
          <a:noFill/>
          <a:ln w="19050" cap="flat" cmpd="sng">
            <a:solidFill>
              <a:srgbClr val="8A8F99"/>
            </a:solidFill>
            <a:prstDash val="solid"/>
            <a:round/>
            <a:headEnd type="none" w="sm" len="sm"/>
            <a:tailEnd type="triangle" w="med" len="med"/>
          </a:ln>
        </p:spPr>
      </p:cxnSp>
      <p:sp>
        <p:nvSpPr>
          <p:cNvPr id="152" name="Google Shape;152;p7"/>
          <p:cNvSpPr/>
          <p:nvPr/>
        </p:nvSpPr>
        <p:spPr>
          <a:xfrm>
            <a:off x="1371600" y="1417320"/>
            <a:ext cx="731520" cy="731520"/>
          </a:xfrm>
          <a:prstGeom prst="ellipse">
            <a:avLst/>
          </a:prstGeom>
          <a:solidFill>
            <a:srgbClr val="3A4256"/>
          </a:solidFill>
          <a:ln w="12700" cap="flat" cmpd="sng">
            <a:solidFill>
              <a:srgbClr val="3A4256"/>
            </a:solidFill>
            <a:prstDash val="solid"/>
            <a:round/>
            <a:headEnd type="none" w="sm" len="sm"/>
            <a:tailEnd type="none" w="sm" len="sm"/>
          </a:ln>
          <a:effectLst>
            <a:outerShdw blurRad="114300" dist="57150" dir="5400000" algn="bl" rotWithShape="0">
              <a:srgbClr val="000000">
                <a:alpha val="1686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3" name="Google Shape;153;p7" descr="C:\Users\FilipPetrovski\Documents\Company Strategy\MSE_deck_build\assets\icons\FiHelpCircle_white.png"/>
          <p:cNvPicPr preferRelativeResize="0"/>
          <p:nvPr/>
        </p:nvPicPr>
        <p:blipFill rotWithShape="1">
          <a:blip r:embed="rId2">
            <a:alphaModFix/>
          </a:blip>
          <a:srcRect/>
          <a:stretch/>
        </p:blipFill>
        <p:spPr>
          <a:xfrm>
            <a:off x="1554480" y="1600200"/>
            <a:ext cx="365760" cy="365760"/>
          </a:xfrm>
          <a:prstGeom prst="rect">
            <a:avLst/>
          </a:prstGeom>
          <a:noFill/>
          <a:ln>
            <a:noFill/>
          </a:ln>
        </p:spPr>
      </p:pic>
      <p:sp>
        <p:nvSpPr>
          <p:cNvPr id="154" name="Google Shape;154;p7"/>
          <p:cNvSpPr txBox="1"/>
          <p:nvPr/>
        </p:nvSpPr>
        <p:spPr>
          <a:xfrm>
            <a:off x="731520" y="2240280"/>
            <a:ext cx="2011680" cy="29260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250"/>
              <a:buFont typeface="Arial"/>
              <a:buNone/>
            </a:pPr>
            <a:r>
              <a:rPr lang="en-US" sz="1250" b="1" i="0" u="none" strike="noStrike" cap="none">
                <a:solidFill>
                  <a:srgbClr val="171C28"/>
                </a:solidFill>
                <a:latin typeface="Open Sans"/>
                <a:ea typeface="Open Sans"/>
                <a:cs typeface="Open Sans"/>
                <a:sym typeface="Open Sans"/>
              </a:rPr>
              <a:t>A question</a:t>
            </a:r>
            <a:endParaRPr sz="1250" b="0" i="0" u="none" strike="noStrike" cap="none">
              <a:solidFill>
                <a:schemeClr val="dk1"/>
              </a:solidFill>
              <a:latin typeface="Open Sans"/>
              <a:ea typeface="Open Sans"/>
              <a:cs typeface="Open Sans"/>
              <a:sym typeface="Open Sans"/>
            </a:endParaRPr>
          </a:p>
        </p:txBody>
      </p:sp>
      <p:sp>
        <p:nvSpPr>
          <p:cNvPr id="155" name="Google Shape;155;p7"/>
          <p:cNvSpPr txBox="1"/>
          <p:nvPr/>
        </p:nvSpPr>
        <p:spPr>
          <a:xfrm>
            <a:off x="731520" y="2542032"/>
            <a:ext cx="2011680" cy="4572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595959"/>
              </a:buClr>
              <a:buSzPts val="1050"/>
              <a:buFont typeface="Calibri"/>
              <a:buNone/>
            </a:pPr>
            <a:r>
              <a:rPr lang="en-US" sz="1050" b="0" i="0" u="none" strike="noStrike" cap="none">
                <a:solidFill>
                  <a:srgbClr val="595959"/>
                </a:solidFill>
                <a:latin typeface="Open Sans"/>
                <a:ea typeface="Open Sans"/>
                <a:cs typeface="Open Sans"/>
                <a:sym typeface="Open Sans"/>
              </a:rPr>
              <a:t>nobody in the room can answer</a:t>
            </a:r>
            <a:endParaRPr sz="1050" b="0" i="0" u="none" strike="noStrike" cap="none">
              <a:solidFill>
                <a:schemeClr val="dk1"/>
              </a:solidFill>
              <a:latin typeface="Open Sans"/>
              <a:ea typeface="Open Sans"/>
              <a:cs typeface="Open Sans"/>
              <a:sym typeface="Open Sans"/>
            </a:endParaRPr>
          </a:p>
        </p:txBody>
      </p:sp>
      <p:sp>
        <p:nvSpPr>
          <p:cNvPr id="156" name="Google Shape;156;p7"/>
          <p:cNvSpPr/>
          <p:nvPr/>
        </p:nvSpPr>
        <p:spPr>
          <a:xfrm>
            <a:off x="4206240" y="1417320"/>
            <a:ext cx="731520" cy="731520"/>
          </a:xfrm>
          <a:prstGeom prst="ellipse">
            <a:avLst/>
          </a:prstGeom>
          <a:solidFill>
            <a:srgbClr val="3A4256"/>
          </a:solidFill>
          <a:ln w="12700" cap="flat" cmpd="sng">
            <a:solidFill>
              <a:srgbClr val="3A4256"/>
            </a:solidFill>
            <a:prstDash val="solid"/>
            <a:round/>
            <a:headEnd type="none" w="sm" len="sm"/>
            <a:tailEnd type="none" w="sm" len="sm"/>
          </a:ln>
          <a:effectLst>
            <a:outerShdw blurRad="114300" dist="57150" dir="5400000" algn="bl" rotWithShape="0">
              <a:srgbClr val="000000">
                <a:alpha val="1686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7" name="Google Shape;157;p7" descr="C:\Users\FilipPetrovski\Documents\Company Strategy\MSE_deck_build\assets\icons\FiCpu_white.png"/>
          <p:cNvPicPr preferRelativeResize="0"/>
          <p:nvPr/>
        </p:nvPicPr>
        <p:blipFill rotWithShape="1">
          <a:blip r:embed="rId3">
            <a:alphaModFix/>
          </a:blip>
          <a:srcRect/>
          <a:stretch/>
        </p:blipFill>
        <p:spPr>
          <a:xfrm>
            <a:off x="4389120" y="1600200"/>
            <a:ext cx="365760" cy="365760"/>
          </a:xfrm>
          <a:prstGeom prst="rect">
            <a:avLst/>
          </a:prstGeom>
          <a:noFill/>
          <a:ln>
            <a:noFill/>
          </a:ln>
        </p:spPr>
      </p:pic>
      <p:sp>
        <p:nvSpPr>
          <p:cNvPr id="158" name="Google Shape;158;p7"/>
          <p:cNvSpPr txBox="1"/>
          <p:nvPr/>
        </p:nvSpPr>
        <p:spPr>
          <a:xfrm>
            <a:off x="3566160" y="2240280"/>
            <a:ext cx="2011680" cy="29260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250"/>
              <a:buFont typeface="Arial"/>
              <a:buNone/>
            </a:pPr>
            <a:r>
              <a:rPr lang="en-US" sz="1250" b="1" i="0" u="none" strike="noStrike" cap="none">
                <a:solidFill>
                  <a:srgbClr val="171C28"/>
                </a:solidFill>
                <a:latin typeface="Open Sans"/>
                <a:ea typeface="Open Sans"/>
                <a:cs typeface="Open Sans"/>
                <a:sym typeface="Open Sans"/>
              </a:rPr>
              <a:t>Typed into an assistant</a:t>
            </a:r>
            <a:endParaRPr sz="1250" b="0" i="0" u="none" strike="noStrike" cap="none">
              <a:solidFill>
                <a:schemeClr val="dk1"/>
              </a:solidFill>
              <a:latin typeface="Open Sans"/>
              <a:ea typeface="Open Sans"/>
              <a:cs typeface="Open Sans"/>
              <a:sym typeface="Open Sans"/>
            </a:endParaRPr>
          </a:p>
        </p:txBody>
      </p:sp>
      <p:sp>
        <p:nvSpPr>
          <p:cNvPr id="159" name="Google Shape;159;p7"/>
          <p:cNvSpPr txBox="1"/>
          <p:nvPr/>
        </p:nvSpPr>
        <p:spPr>
          <a:xfrm>
            <a:off x="3566160" y="2542032"/>
            <a:ext cx="2011680" cy="4572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595959"/>
              </a:buClr>
              <a:buSzPts val="1050"/>
              <a:buFont typeface="Calibri"/>
              <a:buNone/>
            </a:pPr>
            <a:r>
              <a:rPr lang="en-US" sz="1050" b="0" i="0" u="none" strike="noStrike" cap="none">
                <a:solidFill>
                  <a:srgbClr val="595959"/>
                </a:solidFill>
                <a:latin typeface="Open Sans"/>
                <a:ea typeface="Open Sans"/>
                <a:cs typeface="Open Sans"/>
                <a:sym typeface="Open Sans"/>
              </a:rPr>
              <a:t>answer back in three seconds</a:t>
            </a:r>
            <a:endParaRPr sz="1050" b="0" i="0" u="none" strike="noStrike" cap="none">
              <a:solidFill>
                <a:schemeClr val="dk1"/>
              </a:solidFill>
              <a:latin typeface="Open Sans"/>
              <a:ea typeface="Open Sans"/>
              <a:cs typeface="Open Sans"/>
              <a:sym typeface="Open Sans"/>
            </a:endParaRPr>
          </a:p>
        </p:txBody>
      </p:sp>
      <p:sp>
        <p:nvSpPr>
          <p:cNvPr id="160" name="Google Shape;160;p7"/>
          <p:cNvSpPr/>
          <p:nvPr/>
        </p:nvSpPr>
        <p:spPr>
          <a:xfrm>
            <a:off x="7040880" y="1417320"/>
            <a:ext cx="731520" cy="731520"/>
          </a:xfrm>
          <a:prstGeom prst="ellipse">
            <a:avLst/>
          </a:prstGeom>
          <a:solidFill>
            <a:srgbClr val="FFFF00"/>
          </a:solidFill>
          <a:ln w="12700" cap="flat" cmpd="sng">
            <a:solidFill>
              <a:srgbClr val="FFFF00"/>
            </a:solidFill>
            <a:prstDash val="solid"/>
            <a:round/>
            <a:headEnd type="none" w="sm" len="sm"/>
            <a:tailEnd type="none" w="sm" len="sm"/>
          </a:ln>
          <a:effectLst>
            <a:outerShdw blurRad="114300" dist="57150" dir="5400000" algn="bl" rotWithShape="0">
              <a:srgbClr val="000000">
                <a:alpha val="16863"/>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61" name="Google Shape;161;p7" descr="C:\Users\FilipPetrovski\Documents\Company Strategy\MSE_deck_build\assets\icons\FiCheckCircle_white.png"/>
          <p:cNvPicPr preferRelativeResize="0"/>
          <p:nvPr/>
        </p:nvPicPr>
        <p:blipFill rotWithShape="1">
          <a:blip r:embed="rId4">
            <a:alphaModFix/>
          </a:blip>
          <a:srcRect/>
          <a:stretch/>
        </p:blipFill>
        <p:spPr>
          <a:xfrm>
            <a:off x="7223760" y="1600200"/>
            <a:ext cx="365760" cy="365760"/>
          </a:xfrm>
          <a:prstGeom prst="rect">
            <a:avLst/>
          </a:prstGeom>
          <a:noFill/>
          <a:ln>
            <a:noFill/>
          </a:ln>
        </p:spPr>
      </p:pic>
      <p:sp>
        <p:nvSpPr>
          <p:cNvPr id="162" name="Google Shape;162;p7"/>
          <p:cNvSpPr txBox="1"/>
          <p:nvPr/>
        </p:nvSpPr>
        <p:spPr>
          <a:xfrm>
            <a:off x="6400800" y="2240280"/>
            <a:ext cx="2011680" cy="292608"/>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250"/>
              <a:buFont typeface="Arial"/>
              <a:buNone/>
            </a:pPr>
            <a:r>
              <a:rPr lang="en-US" sz="1250" b="1" i="0" u="none" strike="noStrike" cap="none">
                <a:solidFill>
                  <a:srgbClr val="171C28"/>
                </a:solidFill>
                <a:latin typeface="Open Sans"/>
                <a:ea typeface="Open Sans"/>
                <a:cs typeface="Open Sans"/>
                <a:sym typeface="Open Sans"/>
              </a:rPr>
              <a:t>Read aloud as fact</a:t>
            </a:r>
            <a:endParaRPr sz="1250" b="0" i="0" u="none" strike="noStrike" cap="none">
              <a:solidFill>
                <a:schemeClr val="dk1"/>
              </a:solidFill>
              <a:latin typeface="Open Sans"/>
              <a:ea typeface="Open Sans"/>
              <a:cs typeface="Open Sans"/>
              <a:sym typeface="Open Sans"/>
            </a:endParaRPr>
          </a:p>
        </p:txBody>
      </p:sp>
      <p:sp>
        <p:nvSpPr>
          <p:cNvPr id="163" name="Google Shape;163;p7"/>
          <p:cNvSpPr txBox="1"/>
          <p:nvPr/>
        </p:nvSpPr>
        <p:spPr>
          <a:xfrm>
            <a:off x="6400800" y="2542032"/>
            <a:ext cx="2011680" cy="4572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595959"/>
              </a:buClr>
              <a:buSzPts val="1050"/>
              <a:buFont typeface="Calibri"/>
              <a:buNone/>
            </a:pPr>
            <a:r>
              <a:rPr lang="en-US" sz="1050" b="0" i="0" u="none" strike="noStrike" cap="none">
                <a:solidFill>
                  <a:srgbClr val="595959"/>
                </a:solidFill>
                <a:latin typeface="Open Sans"/>
                <a:ea typeface="Open Sans"/>
                <a:cs typeface="Open Sans"/>
                <a:sym typeface="Open Sans"/>
              </a:rPr>
              <a:t>nobody asks the source</a:t>
            </a:r>
            <a:endParaRPr sz="1050" b="0" i="0" u="none" strike="noStrike" cap="none">
              <a:solidFill>
                <a:schemeClr val="dk1"/>
              </a:solidFill>
              <a:latin typeface="Open Sans"/>
              <a:ea typeface="Open Sans"/>
              <a:cs typeface="Open Sans"/>
              <a:sym typeface="Open Sans"/>
            </a:endParaRPr>
          </a:p>
        </p:txBody>
      </p:sp>
      <p:sp>
        <p:nvSpPr>
          <p:cNvPr id="164" name="Google Shape;164;p7"/>
          <p:cNvSpPr txBox="1"/>
          <p:nvPr/>
        </p:nvSpPr>
        <p:spPr>
          <a:xfrm>
            <a:off x="777250" y="3200400"/>
            <a:ext cx="6812400" cy="6585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71C28"/>
              </a:buClr>
              <a:buSzPts val="1300"/>
              <a:buFont typeface="Arial"/>
              <a:buNone/>
            </a:pPr>
            <a:r>
              <a:rPr lang="en-US" sz="1300" b="1" i="0" u="none" strike="noStrike" cap="none">
                <a:solidFill>
                  <a:srgbClr val="171C28"/>
                </a:solidFill>
                <a:latin typeface="Open Sans"/>
                <a:ea typeface="Open Sans"/>
                <a:cs typeface="Open Sans"/>
                <a:sym typeface="Open Sans"/>
              </a:rPr>
              <a:t>An unsure person hesitates and double-checks. An unsure machine answers anyway, in the same calm voice. Confidence is not proof.</a:t>
            </a:r>
            <a:endParaRPr sz="1300" b="0" i="0" u="none" strike="noStrike" cap="none">
              <a:solidFill>
                <a:schemeClr val="dk1"/>
              </a:solidFill>
              <a:latin typeface="Open Sans"/>
              <a:ea typeface="Open Sans"/>
              <a:cs typeface="Open Sans"/>
              <a:sym typeface="Open Sans"/>
            </a:endParaRPr>
          </a:p>
        </p:txBody>
      </p:sp>
      <p:sp>
        <p:nvSpPr>
          <p:cNvPr id="165" name="Google Shape;165;p7"/>
          <p:cNvSpPr txBox="1"/>
          <p:nvPr/>
        </p:nvSpPr>
        <p:spPr>
          <a:xfrm>
            <a:off x="548649" y="4114800"/>
            <a:ext cx="7585200" cy="4572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A5121C"/>
              </a:buClr>
              <a:buSzPts val="1250"/>
              <a:buFont typeface="Arial"/>
              <a:buNone/>
            </a:pPr>
            <a:r>
              <a:rPr lang="en-US" sz="1250" b="0" i="1" u="none" strike="noStrike" cap="none">
                <a:solidFill>
                  <a:srgbClr val="A5121C"/>
                </a:solidFill>
                <a:latin typeface="Open Sans"/>
                <a:ea typeface="Open Sans"/>
                <a:cs typeface="Open Sans"/>
                <a:sym typeface="Open Sans"/>
              </a:rPr>
              <a:t>Access to AI stopped being an advantage the day everyone could buy it. The advantage now is knowing when the machine is wrong.</a:t>
            </a:r>
            <a:endParaRPr sz="1250" b="0" i="0" u="none" strike="noStrike" cap="none">
              <a:solidFill>
                <a:schemeClr val="dk1"/>
              </a:solidFill>
              <a:latin typeface="Open Sans"/>
              <a:ea typeface="Open Sans"/>
              <a:cs typeface="Open Sans"/>
              <a:sym typeface="Open Sans"/>
            </a:endParaRPr>
          </a:p>
        </p:txBody>
      </p:sp>
      <p:grpSp>
        <p:nvGrpSpPr>
          <p:cNvPr id="166" name="Google Shape;166;p7"/>
          <p:cNvGrpSpPr/>
          <p:nvPr/>
        </p:nvGrpSpPr>
        <p:grpSpPr>
          <a:xfrm>
            <a:off x="205335" y="240902"/>
            <a:ext cx="140711" cy="522704"/>
            <a:chOff x="3889900" y="2732875"/>
            <a:chExt cx="979200" cy="3480050"/>
          </a:xfrm>
        </p:grpSpPr>
        <p:sp>
          <p:nvSpPr>
            <p:cNvPr id="167" name="Google Shape;167;p7"/>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168" name="Google Shape;168;p7"/>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169" name="Google Shape;169;p7"/>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170" name="Google Shape;170;p7"/>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171" name="Google Shape;171;p7"/>
          <p:cNvGrpSpPr/>
          <p:nvPr/>
        </p:nvGrpSpPr>
        <p:grpSpPr>
          <a:xfrm rot="-5400000">
            <a:off x="8626800" y="4596264"/>
            <a:ext cx="147076" cy="500083"/>
            <a:chOff x="3889900" y="2732875"/>
            <a:chExt cx="979200" cy="3480050"/>
          </a:xfrm>
        </p:grpSpPr>
        <p:sp>
          <p:nvSpPr>
            <p:cNvPr id="172" name="Google Shape;172;p7"/>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173" name="Google Shape;173;p7"/>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174" name="Google Shape;174;p7"/>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par>
                                <p:cTn id="8" presetID="10" presetClass="entr" presetSubtype="0" fill="hold" nodeType="withEffect">
                                  <p:stCondLst>
                                    <p:cond delay="0"/>
                                  </p:stCondLst>
                                  <p:childTnLst>
                                    <p:set>
                                      <p:cBhvr>
                                        <p:cTn id="9" dur="1" fill="hold">
                                          <p:stCondLst>
                                            <p:cond delay="0"/>
                                          </p:stCondLst>
                                        </p:cTn>
                                        <p:tgtEl>
                                          <p:spTgt spid="153"/>
                                        </p:tgtEl>
                                        <p:attrNameLst>
                                          <p:attrName>style.visibility</p:attrName>
                                        </p:attrNameLst>
                                      </p:cBhvr>
                                      <p:to>
                                        <p:strVal val="visible"/>
                                      </p:to>
                                    </p:set>
                                    <p:animEffect transition="in" filter="fade">
                                      <p:cBhvr>
                                        <p:cTn id="10" dur="500"/>
                                        <p:tgtEl>
                                          <p:spTgt spid="153"/>
                                        </p:tgtEl>
                                      </p:cBhvr>
                                    </p:animEffect>
                                  </p:childTnLst>
                                </p:cTn>
                              </p:par>
                              <p:par>
                                <p:cTn id="11" presetID="10" presetClass="entr" presetSubtype="0" fill="hold" nodeType="withEffect">
                                  <p:stCondLst>
                                    <p:cond delay="0"/>
                                  </p:stCondLst>
                                  <p:childTnLst>
                                    <p:set>
                                      <p:cBhvr>
                                        <p:cTn id="12" dur="1" fill="hold">
                                          <p:stCondLst>
                                            <p:cond delay="0"/>
                                          </p:stCondLst>
                                        </p:cTn>
                                        <p:tgtEl>
                                          <p:spTgt spid="154"/>
                                        </p:tgtEl>
                                        <p:attrNameLst>
                                          <p:attrName>style.visibility</p:attrName>
                                        </p:attrNameLst>
                                      </p:cBhvr>
                                      <p:to>
                                        <p:strVal val="visible"/>
                                      </p:to>
                                    </p:set>
                                    <p:animEffect transition="in" filter="fade">
                                      <p:cBhvr>
                                        <p:cTn id="13" dur="500"/>
                                        <p:tgtEl>
                                          <p:spTgt spid="154"/>
                                        </p:tgtEl>
                                      </p:cBhvr>
                                    </p:animEffect>
                                  </p:childTnLst>
                                </p:cTn>
                              </p:par>
                              <p:par>
                                <p:cTn id="14" presetID="10" presetClass="entr" presetSubtype="0" fill="hold" nodeType="withEffect">
                                  <p:stCondLst>
                                    <p:cond delay="0"/>
                                  </p:stCondLst>
                                  <p:childTnLst>
                                    <p:set>
                                      <p:cBhvr>
                                        <p:cTn id="15" dur="1" fill="hold">
                                          <p:stCondLst>
                                            <p:cond delay="0"/>
                                          </p:stCondLst>
                                        </p:cTn>
                                        <p:tgtEl>
                                          <p:spTgt spid="155"/>
                                        </p:tgtEl>
                                        <p:attrNameLst>
                                          <p:attrName>style.visibility</p:attrName>
                                        </p:attrNameLst>
                                      </p:cBhvr>
                                      <p:to>
                                        <p:strVal val="visible"/>
                                      </p:to>
                                    </p:set>
                                    <p:animEffect transition="in" filter="fade">
                                      <p:cBhvr>
                                        <p:cTn id="16" dur="500"/>
                                        <p:tgtEl>
                                          <p:spTgt spid="15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50"/>
                                        </p:tgtEl>
                                        <p:attrNameLst>
                                          <p:attrName>style.visibility</p:attrName>
                                        </p:attrNameLst>
                                      </p:cBhvr>
                                      <p:to>
                                        <p:strVal val="visible"/>
                                      </p:to>
                                    </p:set>
                                    <p:animEffect transition="in" filter="fade">
                                      <p:cBhvr>
                                        <p:cTn id="21" dur="500"/>
                                        <p:tgtEl>
                                          <p:spTgt spid="150"/>
                                        </p:tgtEl>
                                      </p:cBhvr>
                                    </p:animEffect>
                                  </p:childTnLst>
                                </p:cTn>
                              </p:par>
                              <p:par>
                                <p:cTn id="22" presetID="10" presetClass="entr" presetSubtype="0" fill="hold" nodeType="withEffect">
                                  <p:stCondLst>
                                    <p:cond delay="0"/>
                                  </p:stCondLst>
                                  <p:childTnLst>
                                    <p:set>
                                      <p:cBhvr>
                                        <p:cTn id="23" dur="1" fill="hold">
                                          <p:stCondLst>
                                            <p:cond delay="0"/>
                                          </p:stCondLst>
                                        </p:cTn>
                                        <p:tgtEl>
                                          <p:spTgt spid="156"/>
                                        </p:tgtEl>
                                        <p:attrNameLst>
                                          <p:attrName>style.visibility</p:attrName>
                                        </p:attrNameLst>
                                      </p:cBhvr>
                                      <p:to>
                                        <p:strVal val="visible"/>
                                      </p:to>
                                    </p:set>
                                    <p:animEffect transition="in" filter="fade">
                                      <p:cBhvr>
                                        <p:cTn id="24" dur="500"/>
                                        <p:tgtEl>
                                          <p:spTgt spid="156"/>
                                        </p:tgtEl>
                                      </p:cBhvr>
                                    </p:animEffect>
                                  </p:childTnLst>
                                </p:cTn>
                              </p:par>
                              <p:par>
                                <p:cTn id="25" presetID="10" presetClass="entr" presetSubtype="0" fill="hold" nodeType="withEffect">
                                  <p:stCondLst>
                                    <p:cond delay="0"/>
                                  </p:stCondLst>
                                  <p:childTnLst>
                                    <p:set>
                                      <p:cBhvr>
                                        <p:cTn id="26" dur="1" fill="hold">
                                          <p:stCondLst>
                                            <p:cond delay="0"/>
                                          </p:stCondLst>
                                        </p:cTn>
                                        <p:tgtEl>
                                          <p:spTgt spid="157"/>
                                        </p:tgtEl>
                                        <p:attrNameLst>
                                          <p:attrName>style.visibility</p:attrName>
                                        </p:attrNameLst>
                                      </p:cBhvr>
                                      <p:to>
                                        <p:strVal val="visible"/>
                                      </p:to>
                                    </p:set>
                                    <p:animEffect transition="in" filter="fade">
                                      <p:cBhvr>
                                        <p:cTn id="27" dur="500"/>
                                        <p:tgtEl>
                                          <p:spTgt spid="157"/>
                                        </p:tgtEl>
                                      </p:cBhvr>
                                    </p:animEffect>
                                  </p:childTnLst>
                                </p:cTn>
                              </p:par>
                              <p:par>
                                <p:cTn id="28" presetID="10" presetClass="entr" presetSubtype="0" fill="hold" nodeType="withEffect">
                                  <p:stCondLst>
                                    <p:cond delay="0"/>
                                  </p:stCondLst>
                                  <p:childTnLst>
                                    <p:set>
                                      <p:cBhvr>
                                        <p:cTn id="29" dur="1" fill="hold">
                                          <p:stCondLst>
                                            <p:cond delay="0"/>
                                          </p:stCondLst>
                                        </p:cTn>
                                        <p:tgtEl>
                                          <p:spTgt spid="158"/>
                                        </p:tgtEl>
                                        <p:attrNameLst>
                                          <p:attrName>style.visibility</p:attrName>
                                        </p:attrNameLst>
                                      </p:cBhvr>
                                      <p:to>
                                        <p:strVal val="visible"/>
                                      </p:to>
                                    </p:set>
                                    <p:animEffect transition="in" filter="fade">
                                      <p:cBhvr>
                                        <p:cTn id="30" dur="500"/>
                                        <p:tgtEl>
                                          <p:spTgt spid="158"/>
                                        </p:tgtEl>
                                      </p:cBhvr>
                                    </p:animEffect>
                                  </p:childTnLst>
                                </p:cTn>
                              </p:par>
                              <p:par>
                                <p:cTn id="31" presetID="10" presetClass="entr" presetSubtype="0" fill="hold" nodeType="withEffect">
                                  <p:stCondLst>
                                    <p:cond delay="0"/>
                                  </p:stCondLst>
                                  <p:childTnLst>
                                    <p:set>
                                      <p:cBhvr>
                                        <p:cTn id="32" dur="1" fill="hold">
                                          <p:stCondLst>
                                            <p:cond delay="0"/>
                                          </p:stCondLst>
                                        </p:cTn>
                                        <p:tgtEl>
                                          <p:spTgt spid="159"/>
                                        </p:tgtEl>
                                        <p:attrNameLst>
                                          <p:attrName>style.visibility</p:attrName>
                                        </p:attrNameLst>
                                      </p:cBhvr>
                                      <p:to>
                                        <p:strVal val="visible"/>
                                      </p:to>
                                    </p:set>
                                    <p:animEffect transition="in" filter="fade">
                                      <p:cBhvr>
                                        <p:cTn id="33" dur="500"/>
                                        <p:tgtEl>
                                          <p:spTgt spid="159"/>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51"/>
                                        </p:tgtEl>
                                        <p:attrNameLst>
                                          <p:attrName>style.visibility</p:attrName>
                                        </p:attrNameLst>
                                      </p:cBhvr>
                                      <p:to>
                                        <p:strVal val="visible"/>
                                      </p:to>
                                    </p:set>
                                    <p:animEffect transition="in" filter="fade">
                                      <p:cBhvr>
                                        <p:cTn id="38" dur="500"/>
                                        <p:tgtEl>
                                          <p:spTgt spid="151"/>
                                        </p:tgtEl>
                                      </p:cBhvr>
                                    </p:animEffect>
                                  </p:childTnLst>
                                </p:cTn>
                              </p:par>
                              <p:par>
                                <p:cTn id="39" presetID="10" presetClass="entr" presetSubtype="0" fill="hold" nodeType="withEffect">
                                  <p:stCondLst>
                                    <p:cond delay="0"/>
                                  </p:stCondLst>
                                  <p:childTnLst>
                                    <p:set>
                                      <p:cBhvr>
                                        <p:cTn id="40" dur="1" fill="hold">
                                          <p:stCondLst>
                                            <p:cond delay="0"/>
                                          </p:stCondLst>
                                        </p:cTn>
                                        <p:tgtEl>
                                          <p:spTgt spid="160"/>
                                        </p:tgtEl>
                                        <p:attrNameLst>
                                          <p:attrName>style.visibility</p:attrName>
                                        </p:attrNameLst>
                                      </p:cBhvr>
                                      <p:to>
                                        <p:strVal val="visible"/>
                                      </p:to>
                                    </p:set>
                                    <p:animEffect transition="in" filter="fade">
                                      <p:cBhvr>
                                        <p:cTn id="41" dur="500"/>
                                        <p:tgtEl>
                                          <p:spTgt spid="160"/>
                                        </p:tgtEl>
                                      </p:cBhvr>
                                    </p:animEffect>
                                  </p:childTnLst>
                                </p:cTn>
                              </p:par>
                              <p:par>
                                <p:cTn id="42" presetID="10" presetClass="entr" presetSubtype="0" fill="hold" nodeType="withEffect">
                                  <p:stCondLst>
                                    <p:cond delay="0"/>
                                  </p:stCondLst>
                                  <p:childTnLst>
                                    <p:set>
                                      <p:cBhvr>
                                        <p:cTn id="43" dur="1" fill="hold">
                                          <p:stCondLst>
                                            <p:cond delay="0"/>
                                          </p:stCondLst>
                                        </p:cTn>
                                        <p:tgtEl>
                                          <p:spTgt spid="161"/>
                                        </p:tgtEl>
                                        <p:attrNameLst>
                                          <p:attrName>style.visibility</p:attrName>
                                        </p:attrNameLst>
                                      </p:cBhvr>
                                      <p:to>
                                        <p:strVal val="visible"/>
                                      </p:to>
                                    </p:set>
                                    <p:animEffect transition="in" filter="fade">
                                      <p:cBhvr>
                                        <p:cTn id="44" dur="500"/>
                                        <p:tgtEl>
                                          <p:spTgt spid="161"/>
                                        </p:tgtEl>
                                      </p:cBhvr>
                                    </p:animEffect>
                                  </p:childTnLst>
                                </p:cTn>
                              </p:par>
                              <p:par>
                                <p:cTn id="45" presetID="10" presetClass="entr" presetSubtype="0" fill="hold" nodeType="withEffect">
                                  <p:stCondLst>
                                    <p:cond delay="0"/>
                                  </p:stCondLst>
                                  <p:childTnLst>
                                    <p:set>
                                      <p:cBhvr>
                                        <p:cTn id="46" dur="1" fill="hold">
                                          <p:stCondLst>
                                            <p:cond delay="0"/>
                                          </p:stCondLst>
                                        </p:cTn>
                                        <p:tgtEl>
                                          <p:spTgt spid="162"/>
                                        </p:tgtEl>
                                        <p:attrNameLst>
                                          <p:attrName>style.visibility</p:attrName>
                                        </p:attrNameLst>
                                      </p:cBhvr>
                                      <p:to>
                                        <p:strVal val="visible"/>
                                      </p:to>
                                    </p:set>
                                    <p:animEffect transition="in" filter="fade">
                                      <p:cBhvr>
                                        <p:cTn id="47" dur="500"/>
                                        <p:tgtEl>
                                          <p:spTgt spid="162"/>
                                        </p:tgtEl>
                                      </p:cBhvr>
                                    </p:animEffect>
                                  </p:childTnLst>
                                </p:cTn>
                              </p:par>
                              <p:par>
                                <p:cTn id="48" presetID="10" presetClass="entr" presetSubtype="0" fill="hold" nodeType="withEffect">
                                  <p:stCondLst>
                                    <p:cond delay="0"/>
                                  </p:stCondLst>
                                  <p:childTnLst>
                                    <p:set>
                                      <p:cBhvr>
                                        <p:cTn id="49" dur="1" fill="hold">
                                          <p:stCondLst>
                                            <p:cond delay="0"/>
                                          </p:stCondLst>
                                        </p:cTn>
                                        <p:tgtEl>
                                          <p:spTgt spid="163"/>
                                        </p:tgtEl>
                                        <p:attrNameLst>
                                          <p:attrName>style.visibility</p:attrName>
                                        </p:attrNameLst>
                                      </p:cBhvr>
                                      <p:to>
                                        <p:strVal val="visible"/>
                                      </p:to>
                                    </p:set>
                                    <p:animEffect transition="in" filter="fade">
                                      <p:cBhvr>
                                        <p:cTn id="50" dur="500"/>
                                        <p:tgtEl>
                                          <p:spTgt spid="16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46"/>
                                        </p:tgtEl>
                                        <p:attrNameLst>
                                          <p:attrName>style.visibility</p:attrName>
                                        </p:attrNameLst>
                                      </p:cBhvr>
                                      <p:to>
                                        <p:strVal val="visible"/>
                                      </p:to>
                                    </p:set>
                                    <p:animEffect transition="in" filter="fade">
                                      <p:cBhvr>
                                        <p:cTn id="55" dur="500"/>
                                        <p:tgtEl>
                                          <p:spTgt spid="146"/>
                                        </p:tgtEl>
                                      </p:cBhvr>
                                    </p:animEffect>
                                  </p:childTnLst>
                                </p:cTn>
                              </p:par>
                              <p:par>
                                <p:cTn id="56" presetID="10" presetClass="entr" presetSubtype="0" fill="hold" nodeType="withEffect">
                                  <p:stCondLst>
                                    <p:cond delay="0"/>
                                  </p:stCondLst>
                                  <p:childTnLst>
                                    <p:set>
                                      <p:cBhvr>
                                        <p:cTn id="57" dur="1" fill="hold">
                                          <p:stCondLst>
                                            <p:cond delay="0"/>
                                          </p:stCondLst>
                                        </p:cTn>
                                        <p:tgtEl>
                                          <p:spTgt spid="164"/>
                                        </p:tgtEl>
                                        <p:attrNameLst>
                                          <p:attrName>style.visibility</p:attrName>
                                        </p:attrNameLst>
                                      </p:cBhvr>
                                      <p:to>
                                        <p:strVal val="visible"/>
                                      </p:to>
                                    </p:set>
                                    <p:animEffect transition="in" filter="fade">
                                      <p:cBhvr>
                                        <p:cTn id="58" dur="500"/>
                                        <p:tgtEl>
                                          <p:spTgt spid="164"/>
                                        </p:tgtEl>
                                      </p:cBhvr>
                                    </p:animEffect>
                                  </p:childTnLst>
                                </p:cTn>
                              </p:par>
                              <p:par>
                                <p:cTn id="59" presetID="10" presetClass="entr" presetSubtype="0" fill="hold" nodeType="withEffect">
                                  <p:stCondLst>
                                    <p:cond delay="0"/>
                                  </p:stCondLst>
                                  <p:childTnLst>
                                    <p:set>
                                      <p:cBhvr>
                                        <p:cTn id="60" dur="1" fill="hold">
                                          <p:stCondLst>
                                            <p:cond delay="0"/>
                                          </p:stCondLst>
                                        </p:cTn>
                                        <p:tgtEl>
                                          <p:spTgt spid="165"/>
                                        </p:tgtEl>
                                        <p:attrNameLst>
                                          <p:attrName>style.visibility</p:attrName>
                                        </p:attrNameLst>
                                      </p:cBhvr>
                                      <p:to>
                                        <p:strVal val="visible"/>
                                      </p:to>
                                    </p:set>
                                    <p:animEffect transition="in" filter="fade">
                                      <p:cBhvr>
                                        <p:cTn id="61"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179"/>
        <p:cNvGrpSpPr/>
        <p:nvPr/>
      </p:nvGrpSpPr>
      <p:grpSpPr>
        <a:xfrm>
          <a:off x="0" y="0"/>
          <a:ext cx="0" cy="0"/>
          <a:chOff x="0" y="0"/>
          <a:chExt cx="0" cy="0"/>
        </a:xfrm>
      </p:grpSpPr>
      <p:sp>
        <p:nvSpPr>
          <p:cNvPr id="180" name="Google Shape;180;p3"/>
          <p:cNvSpPr/>
          <p:nvPr/>
        </p:nvSpPr>
        <p:spPr>
          <a:xfrm>
            <a:off x="548650" y="1417325"/>
            <a:ext cx="2560200" cy="26976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181" name="Google Shape;181;p3"/>
          <p:cNvSpPr/>
          <p:nvPr/>
        </p:nvSpPr>
        <p:spPr>
          <a:xfrm>
            <a:off x="3291850" y="1417325"/>
            <a:ext cx="2560200" cy="26976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182" name="Google Shape;182;p3"/>
          <p:cNvSpPr/>
          <p:nvPr/>
        </p:nvSpPr>
        <p:spPr>
          <a:xfrm>
            <a:off x="6035050" y="1417325"/>
            <a:ext cx="2560200" cy="26976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183" name="Google Shape;183;p3"/>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THE REAL DIFFERENCE</a:t>
            </a:r>
            <a:endParaRPr sz="1000" b="0" i="0" u="none" strike="noStrike" cap="none">
              <a:solidFill>
                <a:schemeClr val="dk1"/>
              </a:solidFill>
              <a:latin typeface="Open Sans"/>
              <a:ea typeface="Open Sans"/>
              <a:cs typeface="Open Sans"/>
              <a:sym typeface="Open Sans"/>
            </a:endParaRPr>
          </a:p>
        </p:txBody>
      </p:sp>
      <p:sp>
        <p:nvSpPr>
          <p:cNvPr id="184" name="Google Shape;184;p3"/>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200"/>
              <a:buFont typeface="Arial"/>
              <a:buNone/>
            </a:pPr>
            <a:r>
              <a:rPr lang="en-US" sz="2400" b="1" i="0" u="none" strike="noStrike" cap="none">
                <a:solidFill>
                  <a:srgbClr val="171C28"/>
                </a:solidFill>
                <a:latin typeface="Open Sans"/>
                <a:ea typeface="Open Sans"/>
                <a:cs typeface="Open Sans"/>
                <a:sym typeface="Open Sans"/>
              </a:rPr>
              <a:t>Everyone cooks with the same ingredients</a:t>
            </a:r>
            <a:endParaRPr sz="2200" b="0" i="0" u="none" strike="noStrike" cap="none">
              <a:solidFill>
                <a:schemeClr val="dk1"/>
              </a:solidFill>
              <a:latin typeface="Open Sans"/>
              <a:ea typeface="Open Sans"/>
              <a:cs typeface="Open Sans"/>
              <a:sym typeface="Open Sans"/>
            </a:endParaRPr>
          </a:p>
        </p:txBody>
      </p:sp>
      <p:sp>
        <p:nvSpPr>
          <p:cNvPr id="185" name="Google Shape;185;p3"/>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186" name="Google Shape;186;p3"/>
          <p:cNvSpPr txBox="1"/>
          <p:nvPr/>
        </p:nvSpPr>
        <p:spPr>
          <a:xfrm>
            <a:off x="548640" y="1042416"/>
            <a:ext cx="8046720" cy="2743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8A8F99"/>
              </a:buClr>
              <a:buSzPts val="1100"/>
              <a:buFont typeface="Calibri"/>
              <a:buNone/>
            </a:pPr>
            <a:r>
              <a:rPr lang="en-US" sz="1100" b="0" i="1" u="none" strike="noStrike" cap="none">
                <a:solidFill>
                  <a:srgbClr val="8A8F99"/>
                </a:solidFill>
                <a:latin typeface="Open Sans"/>
                <a:ea typeface="Open Sans"/>
                <a:cs typeface="Open Sans"/>
                <a:sym typeface="Open Sans"/>
              </a:rPr>
              <a:t>We are all pushing our teams to adopt AI. Before we go further, one question.</a:t>
            </a:r>
            <a:endParaRPr sz="1100" b="0" i="0" u="none" strike="noStrike" cap="none">
              <a:solidFill>
                <a:schemeClr val="dk1"/>
              </a:solidFill>
              <a:latin typeface="Open Sans"/>
              <a:ea typeface="Open Sans"/>
              <a:cs typeface="Open Sans"/>
              <a:sym typeface="Open Sans"/>
            </a:endParaRPr>
          </a:p>
        </p:txBody>
      </p:sp>
      <p:sp>
        <p:nvSpPr>
          <p:cNvPr id="187" name="Google Shape;187;p3"/>
          <p:cNvSpPr/>
          <p:nvPr/>
        </p:nvSpPr>
        <p:spPr>
          <a:xfrm>
            <a:off x="777240" y="1627632"/>
            <a:ext cx="502920" cy="50292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88" name="Google Shape;188;p3" descr="C:\Users\FilipPetrovski\Documents\Company Strategy\MSE_deck_build\assets\icons\FiFileText_white.png"/>
          <p:cNvPicPr preferRelativeResize="0"/>
          <p:nvPr/>
        </p:nvPicPr>
        <p:blipFill rotWithShape="1">
          <a:blip r:embed="rId2">
            <a:alphaModFix/>
          </a:blip>
          <a:srcRect/>
          <a:stretch/>
        </p:blipFill>
        <p:spPr>
          <a:xfrm>
            <a:off x="902970" y="1753362"/>
            <a:ext cx="251460" cy="251460"/>
          </a:xfrm>
          <a:prstGeom prst="rect">
            <a:avLst/>
          </a:prstGeom>
          <a:noFill/>
          <a:ln>
            <a:noFill/>
          </a:ln>
        </p:spPr>
      </p:pic>
      <p:sp>
        <p:nvSpPr>
          <p:cNvPr id="189" name="Google Shape;189;p3"/>
          <p:cNvSpPr txBox="1"/>
          <p:nvPr/>
        </p:nvSpPr>
        <p:spPr>
          <a:xfrm>
            <a:off x="777240" y="2286000"/>
            <a:ext cx="2148840" cy="59436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250"/>
              <a:buFont typeface="Arial"/>
              <a:buNone/>
            </a:pPr>
            <a:r>
              <a:rPr lang="en-US" sz="1250" b="1" i="0" u="none" strike="noStrike" cap="none">
                <a:solidFill>
                  <a:srgbClr val="171C28"/>
                </a:solidFill>
                <a:latin typeface="Open Sans"/>
                <a:ea typeface="Open Sans"/>
                <a:cs typeface="Open Sans"/>
                <a:sym typeface="Open Sans"/>
              </a:rPr>
              <a:t>The chef decides</a:t>
            </a:r>
            <a:endParaRPr sz="1250" b="0" i="0" u="none" strike="noStrike" cap="none">
              <a:solidFill>
                <a:schemeClr val="dk1"/>
              </a:solidFill>
              <a:latin typeface="Open Sans"/>
              <a:ea typeface="Open Sans"/>
              <a:cs typeface="Open Sans"/>
              <a:sym typeface="Open Sans"/>
            </a:endParaRPr>
          </a:p>
        </p:txBody>
      </p:sp>
      <p:sp>
        <p:nvSpPr>
          <p:cNvPr id="190" name="Google Shape;190;p3"/>
          <p:cNvSpPr txBox="1"/>
          <p:nvPr/>
        </p:nvSpPr>
        <p:spPr>
          <a:xfrm>
            <a:off x="777240" y="2926080"/>
            <a:ext cx="2148840" cy="109728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595959"/>
              </a:buClr>
              <a:buSzPts val="1000"/>
              <a:buFont typeface="Calibri"/>
              <a:buNone/>
            </a:pPr>
            <a:r>
              <a:rPr lang="en-US" sz="1000" b="0" i="0" u="none" strike="noStrike" cap="none">
                <a:solidFill>
                  <a:srgbClr val="595959"/>
                </a:solidFill>
                <a:latin typeface="Open Sans"/>
                <a:ea typeface="Open Sans"/>
                <a:cs typeface="Open Sans"/>
                <a:sym typeface="Open Sans"/>
              </a:rPr>
              <a:t>Ten chefs, one delivery, ten different dishes. With identical ingredients, the skill in the kitchen is the whole difference.</a:t>
            </a:r>
            <a:endParaRPr sz="1000" b="0" i="0" u="none" strike="noStrike" cap="none">
              <a:solidFill>
                <a:schemeClr val="dk1"/>
              </a:solidFill>
              <a:latin typeface="Open Sans"/>
              <a:ea typeface="Open Sans"/>
              <a:cs typeface="Open Sans"/>
              <a:sym typeface="Open Sans"/>
            </a:endParaRPr>
          </a:p>
        </p:txBody>
      </p:sp>
      <p:sp>
        <p:nvSpPr>
          <p:cNvPr id="191" name="Google Shape;191;p3"/>
          <p:cNvSpPr/>
          <p:nvPr/>
        </p:nvSpPr>
        <p:spPr>
          <a:xfrm>
            <a:off x="3520440" y="1627632"/>
            <a:ext cx="502920" cy="50292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2" name="Google Shape;192;p3" descr="C:\Users\FilipPetrovski\Documents\Company Strategy\MSE_deck_build\assets\icons\FiBarChart2_white.png"/>
          <p:cNvPicPr preferRelativeResize="0"/>
          <p:nvPr/>
        </p:nvPicPr>
        <p:blipFill rotWithShape="1">
          <a:blip r:embed="rId3">
            <a:alphaModFix/>
          </a:blip>
          <a:srcRect/>
          <a:stretch/>
        </p:blipFill>
        <p:spPr>
          <a:xfrm>
            <a:off x="3646170" y="1753362"/>
            <a:ext cx="251460" cy="251460"/>
          </a:xfrm>
          <a:prstGeom prst="rect">
            <a:avLst/>
          </a:prstGeom>
          <a:noFill/>
          <a:ln>
            <a:noFill/>
          </a:ln>
        </p:spPr>
      </p:pic>
      <p:sp>
        <p:nvSpPr>
          <p:cNvPr id="193" name="Google Shape;193;p3"/>
          <p:cNvSpPr txBox="1"/>
          <p:nvPr/>
        </p:nvSpPr>
        <p:spPr>
          <a:xfrm>
            <a:off x="3520440" y="2286000"/>
            <a:ext cx="2148840" cy="59436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250"/>
              <a:buFont typeface="Arial"/>
              <a:buNone/>
            </a:pPr>
            <a:r>
              <a:rPr lang="en-US" sz="1250" b="1" i="0" u="none" strike="noStrike" cap="none">
                <a:solidFill>
                  <a:srgbClr val="171C28"/>
                </a:solidFill>
                <a:latin typeface="Open Sans"/>
                <a:ea typeface="Open Sans"/>
                <a:cs typeface="Open Sans"/>
                <a:sym typeface="Open Sans"/>
              </a:rPr>
              <a:t>Until you prep them</a:t>
            </a:r>
            <a:endParaRPr sz="1250" b="0" i="0" u="none" strike="noStrike" cap="none">
              <a:solidFill>
                <a:schemeClr val="dk1"/>
              </a:solidFill>
              <a:latin typeface="Open Sans"/>
              <a:ea typeface="Open Sans"/>
              <a:cs typeface="Open Sans"/>
              <a:sym typeface="Open Sans"/>
            </a:endParaRPr>
          </a:p>
        </p:txBody>
      </p:sp>
      <p:sp>
        <p:nvSpPr>
          <p:cNvPr id="194" name="Google Shape;194;p3"/>
          <p:cNvSpPr txBox="1"/>
          <p:nvPr/>
        </p:nvSpPr>
        <p:spPr>
          <a:xfrm>
            <a:off x="3520440" y="2926080"/>
            <a:ext cx="2148840" cy="109728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595959"/>
              </a:buClr>
              <a:buSzPts val="1000"/>
              <a:buFont typeface="Calibri"/>
              <a:buNone/>
            </a:pPr>
            <a:r>
              <a:rPr lang="en-US" sz="1000" b="0" i="0" u="none" strike="noStrike" cap="none">
                <a:solidFill>
                  <a:srgbClr val="595959"/>
                </a:solidFill>
                <a:latin typeface="Open Sans"/>
                <a:ea typeface="Open Sans"/>
                <a:cs typeface="Open Sans"/>
                <a:sym typeface="Open Sans"/>
              </a:rPr>
              <a:t>The same model, carrying your context, your rules and the decisions you already made. A good chef now plates like your best one.</a:t>
            </a:r>
            <a:endParaRPr sz="1000" b="0" i="0" u="none" strike="noStrike" cap="none">
              <a:solidFill>
                <a:schemeClr val="dk1"/>
              </a:solidFill>
              <a:latin typeface="Open Sans"/>
              <a:ea typeface="Open Sans"/>
              <a:cs typeface="Open Sans"/>
              <a:sym typeface="Open Sans"/>
            </a:endParaRPr>
          </a:p>
        </p:txBody>
      </p:sp>
      <p:sp>
        <p:nvSpPr>
          <p:cNvPr id="195" name="Google Shape;195;p3"/>
          <p:cNvSpPr/>
          <p:nvPr/>
        </p:nvSpPr>
        <p:spPr>
          <a:xfrm>
            <a:off x="6263640" y="1627632"/>
            <a:ext cx="502920" cy="502920"/>
          </a:xfrm>
          <a:prstGeom prst="ellipse">
            <a:avLst/>
          </a:prstGeom>
          <a:solidFill>
            <a:srgbClr val="FFFF00"/>
          </a:solidFill>
          <a:ln w="127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96" name="Google Shape;196;p3" descr="C:\Users\FilipPetrovski\Documents\Company Strategy\MSE_deck_build\assets\icons\FiFlag_white.png"/>
          <p:cNvPicPr preferRelativeResize="0"/>
          <p:nvPr/>
        </p:nvPicPr>
        <p:blipFill rotWithShape="1">
          <a:blip r:embed="rId4">
            <a:alphaModFix/>
          </a:blip>
          <a:srcRect/>
          <a:stretch/>
        </p:blipFill>
        <p:spPr>
          <a:xfrm>
            <a:off x="6389370" y="1753362"/>
            <a:ext cx="251460" cy="251460"/>
          </a:xfrm>
          <a:prstGeom prst="rect">
            <a:avLst/>
          </a:prstGeom>
          <a:noFill/>
          <a:ln>
            <a:noFill/>
          </a:ln>
        </p:spPr>
      </p:pic>
      <p:sp>
        <p:nvSpPr>
          <p:cNvPr id="197" name="Google Shape;197;p3"/>
          <p:cNvSpPr txBox="1"/>
          <p:nvPr/>
        </p:nvSpPr>
        <p:spPr>
          <a:xfrm>
            <a:off x="6263640" y="2286000"/>
            <a:ext cx="2148840" cy="59436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250"/>
              <a:buFont typeface="Arial"/>
              <a:buNone/>
            </a:pPr>
            <a:r>
              <a:rPr lang="en-US" sz="1250" b="1" i="0" u="none" strike="noStrike" cap="none">
                <a:solidFill>
                  <a:srgbClr val="171C28"/>
                </a:solidFill>
                <a:latin typeface="Open Sans"/>
                <a:ea typeface="Open Sans"/>
                <a:cs typeface="Open Sans"/>
                <a:sym typeface="Open Sans"/>
              </a:rPr>
              <a:t>The skill moved</a:t>
            </a:r>
            <a:endParaRPr sz="1250" b="0" i="0" u="none" strike="noStrike" cap="none">
              <a:solidFill>
                <a:schemeClr val="dk1"/>
              </a:solidFill>
              <a:latin typeface="Open Sans"/>
              <a:ea typeface="Open Sans"/>
              <a:cs typeface="Open Sans"/>
              <a:sym typeface="Open Sans"/>
            </a:endParaRPr>
          </a:p>
        </p:txBody>
      </p:sp>
      <p:sp>
        <p:nvSpPr>
          <p:cNvPr id="198" name="Google Shape;198;p3"/>
          <p:cNvSpPr txBox="1"/>
          <p:nvPr/>
        </p:nvSpPr>
        <p:spPr>
          <a:xfrm>
            <a:off x="6263640" y="2926080"/>
            <a:ext cx="2148840" cy="109728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595959"/>
              </a:buClr>
              <a:buSzPts val="1000"/>
              <a:buFont typeface="Calibri"/>
              <a:buNone/>
            </a:pPr>
            <a:r>
              <a:rPr lang="en-US" sz="1000" b="0" i="0" u="none" strike="noStrike" cap="none">
                <a:solidFill>
                  <a:srgbClr val="595959"/>
                </a:solidFill>
                <a:latin typeface="Open Sans"/>
                <a:ea typeface="Open Sans"/>
                <a:cs typeface="Open Sans"/>
                <a:sym typeface="Open Sans"/>
              </a:rPr>
              <a:t>Someone decided what to prep and how. Your best people do that once, and every service after it runs on their judgement.</a:t>
            </a:r>
            <a:endParaRPr sz="1000" b="0" i="0" u="none" strike="noStrike" cap="none">
              <a:solidFill>
                <a:schemeClr val="dk1"/>
              </a:solidFill>
              <a:latin typeface="Open Sans"/>
              <a:ea typeface="Open Sans"/>
              <a:cs typeface="Open Sans"/>
              <a:sym typeface="Open Sans"/>
            </a:endParaRPr>
          </a:p>
        </p:txBody>
      </p:sp>
      <p:sp>
        <p:nvSpPr>
          <p:cNvPr id="199" name="Google Shape;199;p3"/>
          <p:cNvSpPr txBox="1"/>
          <p:nvPr/>
        </p:nvSpPr>
        <p:spPr>
          <a:xfrm>
            <a:off x="548647" y="4315975"/>
            <a:ext cx="56166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A5121C"/>
              </a:buClr>
              <a:buSzPts val="1400"/>
              <a:buFont typeface="Arial"/>
              <a:buNone/>
            </a:pPr>
            <a:r>
              <a:rPr lang="en-US" sz="1400" b="1" i="1" u="none" strike="noStrike" cap="none" dirty="0">
                <a:solidFill>
                  <a:srgbClr val="A5121C"/>
                </a:solidFill>
                <a:latin typeface="Open Sans"/>
                <a:ea typeface="Open Sans"/>
                <a:cs typeface="Open Sans"/>
                <a:sym typeface="Open Sans"/>
              </a:rPr>
              <a:t>Your best person stops being your bottleneck.</a:t>
            </a:r>
            <a:endParaRPr sz="1400" b="0" i="0" u="none" strike="noStrike" cap="none" dirty="0">
              <a:solidFill>
                <a:schemeClr val="dk1"/>
              </a:solidFill>
              <a:latin typeface="Open Sans"/>
              <a:ea typeface="Open Sans"/>
              <a:cs typeface="Open Sans"/>
              <a:sym typeface="Open Sans"/>
            </a:endParaRPr>
          </a:p>
        </p:txBody>
      </p:sp>
      <p:grpSp>
        <p:nvGrpSpPr>
          <p:cNvPr id="200" name="Google Shape;200;p3"/>
          <p:cNvGrpSpPr/>
          <p:nvPr/>
        </p:nvGrpSpPr>
        <p:grpSpPr>
          <a:xfrm>
            <a:off x="205335" y="240902"/>
            <a:ext cx="140711" cy="522704"/>
            <a:chOff x="3889900" y="2732875"/>
            <a:chExt cx="979200" cy="3480050"/>
          </a:xfrm>
        </p:grpSpPr>
        <p:sp>
          <p:nvSpPr>
            <p:cNvPr id="201" name="Google Shape;201;p3"/>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02" name="Google Shape;202;p3"/>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03" name="Google Shape;203;p3"/>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204" name="Google Shape;204;p3"/>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205" name="Google Shape;205;p3"/>
          <p:cNvGrpSpPr/>
          <p:nvPr/>
        </p:nvGrpSpPr>
        <p:grpSpPr>
          <a:xfrm rot="-5400000">
            <a:off x="8626800" y="4596264"/>
            <a:ext cx="147076" cy="500083"/>
            <a:chOff x="3889900" y="2732875"/>
            <a:chExt cx="979200" cy="3480050"/>
          </a:xfrm>
        </p:grpSpPr>
        <p:sp>
          <p:nvSpPr>
            <p:cNvPr id="206" name="Google Shape;206;p3"/>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07" name="Google Shape;207;p3"/>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08" name="Google Shape;208;p3"/>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0"/>
                                        </p:tgtEl>
                                        <p:attrNameLst>
                                          <p:attrName>style.visibility</p:attrName>
                                        </p:attrNameLst>
                                      </p:cBhvr>
                                      <p:to>
                                        <p:strVal val="visible"/>
                                      </p:to>
                                    </p:set>
                                    <p:animEffect transition="in" filter="fade">
                                      <p:cBhvr>
                                        <p:cTn id="7" dur="500"/>
                                        <p:tgtEl>
                                          <p:spTgt spid="180"/>
                                        </p:tgtEl>
                                      </p:cBhvr>
                                    </p:animEffect>
                                  </p:childTnLst>
                                </p:cTn>
                              </p:par>
                              <p:par>
                                <p:cTn id="8" presetID="10" presetClass="entr" presetSubtype="0" fill="hold" nodeType="withEffect">
                                  <p:stCondLst>
                                    <p:cond delay="0"/>
                                  </p:stCondLst>
                                  <p:childTnLst>
                                    <p:set>
                                      <p:cBhvr>
                                        <p:cTn id="9" dur="1" fill="hold">
                                          <p:stCondLst>
                                            <p:cond delay="0"/>
                                          </p:stCondLst>
                                        </p:cTn>
                                        <p:tgtEl>
                                          <p:spTgt spid="187"/>
                                        </p:tgtEl>
                                        <p:attrNameLst>
                                          <p:attrName>style.visibility</p:attrName>
                                        </p:attrNameLst>
                                      </p:cBhvr>
                                      <p:to>
                                        <p:strVal val="visible"/>
                                      </p:to>
                                    </p:set>
                                    <p:animEffect transition="in" filter="fade">
                                      <p:cBhvr>
                                        <p:cTn id="10" dur="500"/>
                                        <p:tgtEl>
                                          <p:spTgt spid="187"/>
                                        </p:tgtEl>
                                      </p:cBhvr>
                                    </p:animEffect>
                                  </p:childTnLst>
                                </p:cTn>
                              </p:par>
                              <p:par>
                                <p:cTn id="11" presetID="10" presetClass="entr" presetSubtype="0" fill="hold" nodeType="withEffect">
                                  <p:stCondLst>
                                    <p:cond delay="0"/>
                                  </p:stCondLst>
                                  <p:childTnLst>
                                    <p:set>
                                      <p:cBhvr>
                                        <p:cTn id="12" dur="1" fill="hold">
                                          <p:stCondLst>
                                            <p:cond delay="0"/>
                                          </p:stCondLst>
                                        </p:cTn>
                                        <p:tgtEl>
                                          <p:spTgt spid="188"/>
                                        </p:tgtEl>
                                        <p:attrNameLst>
                                          <p:attrName>style.visibility</p:attrName>
                                        </p:attrNameLst>
                                      </p:cBhvr>
                                      <p:to>
                                        <p:strVal val="visible"/>
                                      </p:to>
                                    </p:set>
                                    <p:animEffect transition="in" filter="fade">
                                      <p:cBhvr>
                                        <p:cTn id="13" dur="500"/>
                                        <p:tgtEl>
                                          <p:spTgt spid="188"/>
                                        </p:tgtEl>
                                      </p:cBhvr>
                                    </p:animEffect>
                                  </p:childTnLst>
                                </p:cTn>
                              </p:par>
                              <p:par>
                                <p:cTn id="14" presetID="10" presetClass="entr" presetSubtype="0" fill="hold" nodeType="withEffect">
                                  <p:stCondLst>
                                    <p:cond delay="0"/>
                                  </p:stCondLst>
                                  <p:childTnLst>
                                    <p:set>
                                      <p:cBhvr>
                                        <p:cTn id="15" dur="1" fill="hold">
                                          <p:stCondLst>
                                            <p:cond delay="0"/>
                                          </p:stCondLst>
                                        </p:cTn>
                                        <p:tgtEl>
                                          <p:spTgt spid="189"/>
                                        </p:tgtEl>
                                        <p:attrNameLst>
                                          <p:attrName>style.visibility</p:attrName>
                                        </p:attrNameLst>
                                      </p:cBhvr>
                                      <p:to>
                                        <p:strVal val="visible"/>
                                      </p:to>
                                    </p:set>
                                    <p:animEffect transition="in" filter="fade">
                                      <p:cBhvr>
                                        <p:cTn id="16" dur="500"/>
                                        <p:tgtEl>
                                          <p:spTgt spid="189"/>
                                        </p:tgtEl>
                                      </p:cBhvr>
                                    </p:animEffect>
                                  </p:childTnLst>
                                </p:cTn>
                              </p:par>
                              <p:par>
                                <p:cTn id="17" presetID="10" presetClass="entr" presetSubtype="0" fill="hold" nodeType="withEffect">
                                  <p:stCondLst>
                                    <p:cond delay="0"/>
                                  </p:stCondLst>
                                  <p:childTnLst>
                                    <p:set>
                                      <p:cBhvr>
                                        <p:cTn id="18" dur="1" fill="hold">
                                          <p:stCondLst>
                                            <p:cond delay="0"/>
                                          </p:stCondLst>
                                        </p:cTn>
                                        <p:tgtEl>
                                          <p:spTgt spid="190"/>
                                        </p:tgtEl>
                                        <p:attrNameLst>
                                          <p:attrName>style.visibility</p:attrName>
                                        </p:attrNameLst>
                                      </p:cBhvr>
                                      <p:to>
                                        <p:strVal val="visible"/>
                                      </p:to>
                                    </p:set>
                                    <p:animEffect transition="in" filter="fade">
                                      <p:cBhvr>
                                        <p:cTn id="19" dur="500"/>
                                        <p:tgtEl>
                                          <p:spTgt spid="190"/>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81"/>
                                        </p:tgtEl>
                                        <p:attrNameLst>
                                          <p:attrName>style.visibility</p:attrName>
                                        </p:attrNameLst>
                                      </p:cBhvr>
                                      <p:to>
                                        <p:strVal val="visible"/>
                                      </p:to>
                                    </p:set>
                                    <p:animEffect transition="in" filter="fade">
                                      <p:cBhvr>
                                        <p:cTn id="24" dur="500"/>
                                        <p:tgtEl>
                                          <p:spTgt spid="181"/>
                                        </p:tgtEl>
                                      </p:cBhvr>
                                    </p:animEffect>
                                  </p:childTnLst>
                                </p:cTn>
                              </p:par>
                              <p:par>
                                <p:cTn id="25" presetID="10" presetClass="entr" presetSubtype="0" fill="hold" nodeType="withEffect">
                                  <p:stCondLst>
                                    <p:cond delay="0"/>
                                  </p:stCondLst>
                                  <p:childTnLst>
                                    <p:set>
                                      <p:cBhvr>
                                        <p:cTn id="26" dur="1" fill="hold">
                                          <p:stCondLst>
                                            <p:cond delay="0"/>
                                          </p:stCondLst>
                                        </p:cTn>
                                        <p:tgtEl>
                                          <p:spTgt spid="191"/>
                                        </p:tgtEl>
                                        <p:attrNameLst>
                                          <p:attrName>style.visibility</p:attrName>
                                        </p:attrNameLst>
                                      </p:cBhvr>
                                      <p:to>
                                        <p:strVal val="visible"/>
                                      </p:to>
                                    </p:set>
                                    <p:animEffect transition="in" filter="fade">
                                      <p:cBhvr>
                                        <p:cTn id="27" dur="500"/>
                                        <p:tgtEl>
                                          <p:spTgt spid="191"/>
                                        </p:tgtEl>
                                      </p:cBhvr>
                                    </p:animEffect>
                                  </p:childTnLst>
                                </p:cTn>
                              </p:par>
                              <p:par>
                                <p:cTn id="28" presetID="10" presetClass="entr" presetSubtype="0" fill="hold" nodeType="withEffect">
                                  <p:stCondLst>
                                    <p:cond delay="0"/>
                                  </p:stCondLst>
                                  <p:childTnLst>
                                    <p:set>
                                      <p:cBhvr>
                                        <p:cTn id="29" dur="1" fill="hold">
                                          <p:stCondLst>
                                            <p:cond delay="0"/>
                                          </p:stCondLst>
                                        </p:cTn>
                                        <p:tgtEl>
                                          <p:spTgt spid="192"/>
                                        </p:tgtEl>
                                        <p:attrNameLst>
                                          <p:attrName>style.visibility</p:attrName>
                                        </p:attrNameLst>
                                      </p:cBhvr>
                                      <p:to>
                                        <p:strVal val="visible"/>
                                      </p:to>
                                    </p:set>
                                    <p:animEffect transition="in" filter="fade">
                                      <p:cBhvr>
                                        <p:cTn id="30" dur="500"/>
                                        <p:tgtEl>
                                          <p:spTgt spid="192"/>
                                        </p:tgtEl>
                                      </p:cBhvr>
                                    </p:animEffect>
                                  </p:childTnLst>
                                </p:cTn>
                              </p:par>
                              <p:par>
                                <p:cTn id="31" presetID="10" presetClass="entr" presetSubtype="0" fill="hold" nodeType="withEffect">
                                  <p:stCondLst>
                                    <p:cond delay="0"/>
                                  </p:stCondLst>
                                  <p:childTnLst>
                                    <p:set>
                                      <p:cBhvr>
                                        <p:cTn id="32" dur="1" fill="hold">
                                          <p:stCondLst>
                                            <p:cond delay="0"/>
                                          </p:stCondLst>
                                        </p:cTn>
                                        <p:tgtEl>
                                          <p:spTgt spid="193"/>
                                        </p:tgtEl>
                                        <p:attrNameLst>
                                          <p:attrName>style.visibility</p:attrName>
                                        </p:attrNameLst>
                                      </p:cBhvr>
                                      <p:to>
                                        <p:strVal val="visible"/>
                                      </p:to>
                                    </p:set>
                                    <p:animEffect transition="in" filter="fade">
                                      <p:cBhvr>
                                        <p:cTn id="33" dur="500"/>
                                        <p:tgtEl>
                                          <p:spTgt spid="193"/>
                                        </p:tgtEl>
                                      </p:cBhvr>
                                    </p:animEffect>
                                  </p:childTnLst>
                                </p:cTn>
                              </p:par>
                              <p:par>
                                <p:cTn id="34" presetID="10" presetClass="entr" presetSubtype="0" fill="hold" nodeType="withEffect">
                                  <p:stCondLst>
                                    <p:cond delay="0"/>
                                  </p:stCondLst>
                                  <p:childTnLst>
                                    <p:set>
                                      <p:cBhvr>
                                        <p:cTn id="35" dur="1" fill="hold">
                                          <p:stCondLst>
                                            <p:cond delay="0"/>
                                          </p:stCondLst>
                                        </p:cTn>
                                        <p:tgtEl>
                                          <p:spTgt spid="194"/>
                                        </p:tgtEl>
                                        <p:attrNameLst>
                                          <p:attrName>style.visibility</p:attrName>
                                        </p:attrNameLst>
                                      </p:cBhvr>
                                      <p:to>
                                        <p:strVal val="visible"/>
                                      </p:to>
                                    </p:set>
                                    <p:animEffect transition="in" filter="fade">
                                      <p:cBhvr>
                                        <p:cTn id="36" dur="500"/>
                                        <p:tgtEl>
                                          <p:spTgt spid="194"/>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82"/>
                                        </p:tgtEl>
                                        <p:attrNameLst>
                                          <p:attrName>style.visibility</p:attrName>
                                        </p:attrNameLst>
                                      </p:cBhvr>
                                      <p:to>
                                        <p:strVal val="visible"/>
                                      </p:to>
                                    </p:set>
                                    <p:animEffect transition="in" filter="fade">
                                      <p:cBhvr>
                                        <p:cTn id="41" dur="500"/>
                                        <p:tgtEl>
                                          <p:spTgt spid="182"/>
                                        </p:tgtEl>
                                      </p:cBhvr>
                                    </p:animEffect>
                                  </p:childTnLst>
                                </p:cTn>
                              </p:par>
                              <p:par>
                                <p:cTn id="42" presetID="10" presetClass="entr" presetSubtype="0" fill="hold" nodeType="withEffect">
                                  <p:stCondLst>
                                    <p:cond delay="0"/>
                                  </p:stCondLst>
                                  <p:childTnLst>
                                    <p:set>
                                      <p:cBhvr>
                                        <p:cTn id="43" dur="1" fill="hold">
                                          <p:stCondLst>
                                            <p:cond delay="0"/>
                                          </p:stCondLst>
                                        </p:cTn>
                                        <p:tgtEl>
                                          <p:spTgt spid="195"/>
                                        </p:tgtEl>
                                        <p:attrNameLst>
                                          <p:attrName>style.visibility</p:attrName>
                                        </p:attrNameLst>
                                      </p:cBhvr>
                                      <p:to>
                                        <p:strVal val="visible"/>
                                      </p:to>
                                    </p:set>
                                    <p:animEffect transition="in" filter="fade">
                                      <p:cBhvr>
                                        <p:cTn id="44" dur="500"/>
                                        <p:tgtEl>
                                          <p:spTgt spid="195"/>
                                        </p:tgtEl>
                                      </p:cBhvr>
                                    </p:animEffect>
                                  </p:childTnLst>
                                </p:cTn>
                              </p:par>
                              <p:par>
                                <p:cTn id="45" presetID="10" presetClass="entr" presetSubtype="0" fill="hold" nodeType="withEffect">
                                  <p:stCondLst>
                                    <p:cond delay="0"/>
                                  </p:stCondLst>
                                  <p:childTnLst>
                                    <p:set>
                                      <p:cBhvr>
                                        <p:cTn id="46" dur="1" fill="hold">
                                          <p:stCondLst>
                                            <p:cond delay="0"/>
                                          </p:stCondLst>
                                        </p:cTn>
                                        <p:tgtEl>
                                          <p:spTgt spid="196"/>
                                        </p:tgtEl>
                                        <p:attrNameLst>
                                          <p:attrName>style.visibility</p:attrName>
                                        </p:attrNameLst>
                                      </p:cBhvr>
                                      <p:to>
                                        <p:strVal val="visible"/>
                                      </p:to>
                                    </p:set>
                                    <p:animEffect transition="in" filter="fade">
                                      <p:cBhvr>
                                        <p:cTn id="47" dur="500"/>
                                        <p:tgtEl>
                                          <p:spTgt spid="196"/>
                                        </p:tgtEl>
                                      </p:cBhvr>
                                    </p:animEffect>
                                  </p:childTnLst>
                                </p:cTn>
                              </p:par>
                              <p:par>
                                <p:cTn id="48" presetID="10" presetClass="entr" presetSubtype="0" fill="hold" nodeType="withEffect">
                                  <p:stCondLst>
                                    <p:cond delay="0"/>
                                  </p:stCondLst>
                                  <p:childTnLst>
                                    <p:set>
                                      <p:cBhvr>
                                        <p:cTn id="49" dur="1" fill="hold">
                                          <p:stCondLst>
                                            <p:cond delay="0"/>
                                          </p:stCondLst>
                                        </p:cTn>
                                        <p:tgtEl>
                                          <p:spTgt spid="197"/>
                                        </p:tgtEl>
                                        <p:attrNameLst>
                                          <p:attrName>style.visibility</p:attrName>
                                        </p:attrNameLst>
                                      </p:cBhvr>
                                      <p:to>
                                        <p:strVal val="visible"/>
                                      </p:to>
                                    </p:set>
                                    <p:animEffect transition="in" filter="fade">
                                      <p:cBhvr>
                                        <p:cTn id="50" dur="500"/>
                                        <p:tgtEl>
                                          <p:spTgt spid="197"/>
                                        </p:tgtEl>
                                      </p:cBhvr>
                                    </p:animEffect>
                                  </p:childTnLst>
                                </p:cTn>
                              </p:par>
                              <p:par>
                                <p:cTn id="51" presetID="10" presetClass="entr" presetSubtype="0" fill="hold" nodeType="withEffect">
                                  <p:stCondLst>
                                    <p:cond delay="0"/>
                                  </p:stCondLst>
                                  <p:childTnLst>
                                    <p:set>
                                      <p:cBhvr>
                                        <p:cTn id="52" dur="1" fill="hold">
                                          <p:stCondLst>
                                            <p:cond delay="0"/>
                                          </p:stCondLst>
                                        </p:cTn>
                                        <p:tgtEl>
                                          <p:spTgt spid="198"/>
                                        </p:tgtEl>
                                        <p:attrNameLst>
                                          <p:attrName>style.visibility</p:attrName>
                                        </p:attrNameLst>
                                      </p:cBhvr>
                                      <p:to>
                                        <p:strVal val="visible"/>
                                      </p:to>
                                    </p:set>
                                    <p:animEffect transition="in" filter="fade">
                                      <p:cBhvr>
                                        <p:cTn id="53" dur="500"/>
                                        <p:tgtEl>
                                          <p:spTgt spid="19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99"/>
                                        </p:tgtEl>
                                        <p:attrNameLst>
                                          <p:attrName>style.visibility</p:attrName>
                                        </p:attrNameLst>
                                      </p:cBhvr>
                                      <p:to>
                                        <p:strVal val="visible"/>
                                      </p:to>
                                    </p:set>
                                    <p:animEffect transition="in" filter="fade">
                                      <p:cBhvr>
                                        <p:cTn id="58"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213"/>
        <p:cNvGrpSpPr/>
        <p:nvPr/>
      </p:nvGrpSpPr>
      <p:grpSpPr>
        <a:xfrm>
          <a:off x="0" y="0"/>
          <a:ext cx="0" cy="0"/>
          <a:chOff x="0" y="0"/>
          <a:chExt cx="0" cy="0"/>
        </a:xfrm>
      </p:grpSpPr>
      <p:sp>
        <p:nvSpPr>
          <p:cNvPr id="214" name="Google Shape;214;p8"/>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ANATOMY</a:t>
            </a:r>
            <a:endParaRPr sz="1000" b="0" i="0" u="none" strike="noStrike" cap="none">
              <a:solidFill>
                <a:schemeClr val="dk1"/>
              </a:solidFill>
              <a:latin typeface="Open Sans"/>
              <a:ea typeface="Open Sans"/>
              <a:cs typeface="Open Sans"/>
              <a:sym typeface="Open Sans"/>
            </a:endParaRPr>
          </a:p>
        </p:txBody>
      </p:sp>
      <p:sp>
        <p:nvSpPr>
          <p:cNvPr id="215" name="Google Shape;215;p8"/>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dirty="0">
                <a:solidFill>
                  <a:srgbClr val="171C28"/>
                </a:solidFill>
                <a:latin typeface="Open Sans"/>
                <a:ea typeface="Open Sans"/>
                <a:cs typeface="Open Sans"/>
                <a:sym typeface="Open Sans"/>
              </a:rPr>
              <a:t>What a financial decision is made of</a:t>
            </a:r>
            <a:endParaRPr sz="2400" b="0" i="0" u="none" strike="noStrike" cap="none" dirty="0">
              <a:solidFill>
                <a:schemeClr val="dk1"/>
              </a:solidFill>
              <a:latin typeface="Open Sans"/>
              <a:ea typeface="Open Sans"/>
              <a:cs typeface="Open Sans"/>
              <a:sym typeface="Open Sans"/>
            </a:endParaRPr>
          </a:p>
        </p:txBody>
      </p:sp>
      <p:sp>
        <p:nvSpPr>
          <p:cNvPr id="216" name="Google Shape;216;p8"/>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cxnSp>
        <p:nvCxnSpPr>
          <p:cNvPr id="217" name="Google Shape;217;p8"/>
          <p:cNvCxnSpPr/>
          <p:nvPr/>
        </p:nvCxnSpPr>
        <p:spPr>
          <a:xfrm>
            <a:off x="1051560" y="2258568"/>
            <a:ext cx="7040880" cy="9144"/>
          </a:xfrm>
          <a:prstGeom prst="straightConnector1">
            <a:avLst/>
          </a:prstGeom>
          <a:noFill/>
          <a:ln w="19050" cap="flat" cmpd="sng">
            <a:solidFill>
              <a:srgbClr val="DDD9D6"/>
            </a:solidFill>
            <a:prstDash val="solid"/>
            <a:round/>
            <a:headEnd type="none" w="sm" len="sm"/>
            <a:tailEnd type="none" w="sm" len="sm"/>
          </a:ln>
        </p:spPr>
      </p:cxnSp>
      <p:sp>
        <p:nvSpPr>
          <p:cNvPr id="218" name="Google Shape;218;p8"/>
          <p:cNvSpPr/>
          <p:nvPr/>
        </p:nvSpPr>
        <p:spPr>
          <a:xfrm>
            <a:off x="758952" y="1965960"/>
            <a:ext cx="585216" cy="585216"/>
          </a:xfrm>
          <a:prstGeom prst="ellipse">
            <a:avLst/>
          </a:prstGeom>
          <a:solidFill>
            <a:srgbClr val="FFFF00"/>
          </a:solidFill>
          <a:ln w="12700" cap="flat" cmpd="sng">
            <a:solidFill>
              <a:srgbClr val="FFFF00"/>
            </a:solidFill>
            <a:prstDash val="solid"/>
            <a:round/>
            <a:headEnd type="none" w="sm" len="sm"/>
            <a:tailEnd type="none" w="sm" len="sm"/>
          </a:ln>
          <a:effectLst>
            <a:outerShdw blurRad="114300" dist="38100" dir="2880000" algn="bl" rotWithShape="0">
              <a:srgbClr val="000000">
                <a:alpha val="21961"/>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9" name="Google Shape;219;p8" descr="C:\Users\FilipPetrovski\Documents\Company Strategy\MSE_deck_build\assets\icons\FiFileText_white.png"/>
          <p:cNvPicPr preferRelativeResize="0"/>
          <p:nvPr/>
        </p:nvPicPr>
        <p:blipFill rotWithShape="1">
          <a:blip r:embed="rId2">
            <a:alphaModFix/>
          </a:blip>
          <a:srcRect/>
          <a:stretch/>
        </p:blipFill>
        <p:spPr>
          <a:xfrm>
            <a:off x="905256" y="2112264"/>
            <a:ext cx="292608" cy="292608"/>
          </a:xfrm>
          <a:prstGeom prst="rect">
            <a:avLst/>
          </a:prstGeom>
          <a:noFill/>
          <a:ln>
            <a:noFill/>
          </a:ln>
        </p:spPr>
      </p:pic>
      <p:sp>
        <p:nvSpPr>
          <p:cNvPr id="220" name="Google Shape;220;p8"/>
          <p:cNvSpPr txBox="1"/>
          <p:nvPr/>
        </p:nvSpPr>
        <p:spPr>
          <a:xfrm>
            <a:off x="365760" y="2624328"/>
            <a:ext cx="1371600" cy="2743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150"/>
              <a:buFont typeface="Arial"/>
              <a:buNone/>
            </a:pPr>
            <a:r>
              <a:rPr lang="en-US" sz="1150" b="1" i="0" u="none" strike="noStrike" cap="none">
                <a:solidFill>
                  <a:srgbClr val="171C28"/>
                </a:solidFill>
                <a:latin typeface="Open Sans"/>
                <a:ea typeface="Open Sans"/>
                <a:cs typeface="Open Sans"/>
                <a:sym typeface="Open Sans"/>
              </a:rPr>
              <a:t>Definition</a:t>
            </a:r>
            <a:endParaRPr sz="1150" b="0" i="0" u="none" strike="noStrike" cap="none">
              <a:solidFill>
                <a:schemeClr val="dk1"/>
              </a:solidFill>
              <a:latin typeface="Open Sans"/>
              <a:ea typeface="Open Sans"/>
              <a:cs typeface="Open Sans"/>
              <a:sym typeface="Open Sans"/>
            </a:endParaRPr>
          </a:p>
        </p:txBody>
      </p:sp>
      <p:sp>
        <p:nvSpPr>
          <p:cNvPr id="221" name="Google Shape;221;p8"/>
          <p:cNvSpPr/>
          <p:nvPr/>
        </p:nvSpPr>
        <p:spPr>
          <a:xfrm>
            <a:off x="2167128" y="1965960"/>
            <a:ext cx="585216" cy="585216"/>
          </a:xfrm>
          <a:prstGeom prst="ellipse">
            <a:avLst/>
          </a:prstGeom>
          <a:solidFill>
            <a:srgbClr val="3A4256"/>
          </a:solidFill>
          <a:ln w="12700" cap="flat" cmpd="sng">
            <a:solidFill>
              <a:srgbClr val="3A4256"/>
            </a:solidFill>
            <a:prstDash val="solid"/>
            <a:round/>
            <a:headEnd type="none" w="sm" len="sm"/>
            <a:tailEnd type="none" w="sm" len="sm"/>
          </a:ln>
          <a:effectLst>
            <a:outerShdw blurRad="114300" dist="38100" dir="2880000" algn="bl" rotWithShape="0">
              <a:srgbClr val="000000">
                <a:alpha val="21961"/>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2" name="Google Shape;222;p8" descr="C:\Users\FilipPetrovski\Documents\Company Strategy\MSE_deck_build\assets\icons\FiActivity_white.png"/>
          <p:cNvPicPr preferRelativeResize="0"/>
          <p:nvPr/>
        </p:nvPicPr>
        <p:blipFill rotWithShape="1">
          <a:blip r:embed="rId3">
            <a:alphaModFix/>
          </a:blip>
          <a:srcRect/>
          <a:stretch/>
        </p:blipFill>
        <p:spPr>
          <a:xfrm>
            <a:off x="2313432" y="2112264"/>
            <a:ext cx="292608" cy="292608"/>
          </a:xfrm>
          <a:prstGeom prst="rect">
            <a:avLst/>
          </a:prstGeom>
          <a:noFill/>
          <a:ln>
            <a:noFill/>
          </a:ln>
        </p:spPr>
      </p:pic>
      <p:sp>
        <p:nvSpPr>
          <p:cNvPr id="223" name="Google Shape;223;p8"/>
          <p:cNvSpPr txBox="1"/>
          <p:nvPr/>
        </p:nvSpPr>
        <p:spPr>
          <a:xfrm>
            <a:off x="1773936" y="2624328"/>
            <a:ext cx="1371600" cy="2743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150"/>
              <a:buFont typeface="Arial"/>
              <a:buNone/>
            </a:pPr>
            <a:r>
              <a:rPr lang="en-US" sz="1150" b="1" i="0" u="none" strike="noStrike" cap="none">
                <a:solidFill>
                  <a:srgbClr val="171C28"/>
                </a:solidFill>
                <a:latin typeface="Open Sans"/>
                <a:ea typeface="Open Sans"/>
                <a:cs typeface="Open Sans"/>
                <a:sym typeface="Open Sans"/>
              </a:rPr>
              <a:t>Signal</a:t>
            </a:r>
            <a:endParaRPr sz="1150" b="0" i="0" u="none" strike="noStrike" cap="none">
              <a:solidFill>
                <a:schemeClr val="dk1"/>
              </a:solidFill>
              <a:latin typeface="Open Sans"/>
              <a:ea typeface="Open Sans"/>
              <a:cs typeface="Open Sans"/>
              <a:sym typeface="Open Sans"/>
            </a:endParaRPr>
          </a:p>
        </p:txBody>
      </p:sp>
      <p:sp>
        <p:nvSpPr>
          <p:cNvPr id="224" name="Google Shape;224;p8"/>
          <p:cNvSpPr/>
          <p:nvPr/>
        </p:nvSpPr>
        <p:spPr>
          <a:xfrm>
            <a:off x="3575304" y="1965960"/>
            <a:ext cx="585216" cy="585216"/>
          </a:xfrm>
          <a:prstGeom prst="ellipse">
            <a:avLst/>
          </a:prstGeom>
          <a:solidFill>
            <a:srgbClr val="3A4256"/>
          </a:solidFill>
          <a:ln w="12700" cap="flat" cmpd="sng">
            <a:solidFill>
              <a:srgbClr val="3A4256"/>
            </a:solidFill>
            <a:prstDash val="solid"/>
            <a:round/>
            <a:headEnd type="none" w="sm" len="sm"/>
            <a:tailEnd type="none" w="sm" len="sm"/>
          </a:ln>
          <a:effectLst>
            <a:outerShdw blurRad="114300" dist="38100" dir="2880000" algn="bl" rotWithShape="0">
              <a:srgbClr val="000000">
                <a:alpha val="21961"/>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5" name="Google Shape;225;p8" descr="C:\Users\FilipPetrovski\Documents\Company Strategy\MSE_deck_build\assets\icons\FiSliders_white.png"/>
          <p:cNvPicPr preferRelativeResize="0"/>
          <p:nvPr/>
        </p:nvPicPr>
        <p:blipFill rotWithShape="1">
          <a:blip r:embed="rId4">
            <a:alphaModFix/>
          </a:blip>
          <a:srcRect/>
          <a:stretch/>
        </p:blipFill>
        <p:spPr>
          <a:xfrm>
            <a:off x="3721608" y="2112264"/>
            <a:ext cx="292608" cy="292608"/>
          </a:xfrm>
          <a:prstGeom prst="rect">
            <a:avLst/>
          </a:prstGeom>
          <a:noFill/>
          <a:ln>
            <a:noFill/>
          </a:ln>
        </p:spPr>
      </p:pic>
      <p:sp>
        <p:nvSpPr>
          <p:cNvPr id="226" name="Google Shape;226;p8"/>
          <p:cNvSpPr txBox="1"/>
          <p:nvPr/>
        </p:nvSpPr>
        <p:spPr>
          <a:xfrm>
            <a:off x="3182112" y="2624328"/>
            <a:ext cx="1371600" cy="2743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150"/>
              <a:buFont typeface="Arial"/>
              <a:buNone/>
            </a:pPr>
            <a:r>
              <a:rPr lang="en-US" sz="1150" b="1" i="0" u="none" strike="noStrike" cap="none">
                <a:solidFill>
                  <a:srgbClr val="171C28"/>
                </a:solidFill>
                <a:latin typeface="Open Sans"/>
                <a:ea typeface="Open Sans"/>
                <a:cs typeface="Open Sans"/>
                <a:sym typeface="Open Sans"/>
              </a:rPr>
              <a:t>Threshold</a:t>
            </a:r>
            <a:endParaRPr sz="1150" b="0" i="0" u="none" strike="noStrike" cap="none">
              <a:solidFill>
                <a:schemeClr val="dk1"/>
              </a:solidFill>
              <a:latin typeface="Open Sans"/>
              <a:ea typeface="Open Sans"/>
              <a:cs typeface="Open Sans"/>
              <a:sym typeface="Open Sans"/>
            </a:endParaRPr>
          </a:p>
        </p:txBody>
      </p:sp>
      <p:sp>
        <p:nvSpPr>
          <p:cNvPr id="227" name="Google Shape;227;p8"/>
          <p:cNvSpPr/>
          <p:nvPr/>
        </p:nvSpPr>
        <p:spPr>
          <a:xfrm>
            <a:off x="4983480" y="1965960"/>
            <a:ext cx="585216" cy="585216"/>
          </a:xfrm>
          <a:prstGeom prst="ellipse">
            <a:avLst/>
          </a:prstGeom>
          <a:solidFill>
            <a:srgbClr val="3A4256"/>
          </a:solidFill>
          <a:ln w="12700" cap="flat" cmpd="sng">
            <a:solidFill>
              <a:srgbClr val="3A4256"/>
            </a:solidFill>
            <a:prstDash val="solid"/>
            <a:round/>
            <a:headEnd type="none" w="sm" len="sm"/>
            <a:tailEnd type="none" w="sm" len="sm"/>
          </a:ln>
          <a:effectLst>
            <a:outerShdw blurRad="114300" dist="38100" dir="2880000" algn="bl" rotWithShape="0">
              <a:srgbClr val="000000">
                <a:alpha val="21961"/>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8" name="Google Shape;228;p8" descr="C:\Users\FilipPetrovski\Documents\Company Strategy\MSE_deck_build\assets\icons\FiUserCheck_white.png"/>
          <p:cNvPicPr preferRelativeResize="0"/>
          <p:nvPr/>
        </p:nvPicPr>
        <p:blipFill rotWithShape="1">
          <a:blip r:embed="rId5">
            <a:alphaModFix/>
          </a:blip>
          <a:srcRect/>
          <a:stretch/>
        </p:blipFill>
        <p:spPr>
          <a:xfrm>
            <a:off x="5129784" y="2112264"/>
            <a:ext cx="292608" cy="292608"/>
          </a:xfrm>
          <a:prstGeom prst="rect">
            <a:avLst/>
          </a:prstGeom>
          <a:noFill/>
          <a:ln>
            <a:noFill/>
          </a:ln>
        </p:spPr>
      </p:pic>
      <p:sp>
        <p:nvSpPr>
          <p:cNvPr id="229" name="Google Shape;229;p8"/>
          <p:cNvSpPr txBox="1"/>
          <p:nvPr/>
        </p:nvSpPr>
        <p:spPr>
          <a:xfrm>
            <a:off x="4590288" y="2624328"/>
            <a:ext cx="1371600" cy="2743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150"/>
              <a:buFont typeface="Arial"/>
              <a:buNone/>
            </a:pPr>
            <a:r>
              <a:rPr lang="en-US" sz="1150" b="1" i="0" u="none" strike="noStrike" cap="none">
                <a:solidFill>
                  <a:srgbClr val="171C28"/>
                </a:solidFill>
                <a:latin typeface="Open Sans"/>
                <a:ea typeface="Open Sans"/>
                <a:cs typeface="Open Sans"/>
                <a:sym typeface="Open Sans"/>
              </a:rPr>
              <a:t>Owner</a:t>
            </a:r>
            <a:endParaRPr sz="1150" b="0" i="0" u="none" strike="noStrike" cap="none">
              <a:solidFill>
                <a:schemeClr val="dk1"/>
              </a:solidFill>
              <a:latin typeface="Open Sans"/>
              <a:ea typeface="Open Sans"/>
              <a:cs typeface="Open Sans"/>
              <a:sym typeface="Open Sans"/>
            </a:endParaRPr>
          </a:p>
        </p:txBody>
      </p:sp>
      <p:sp>
        <p:nvSpPr>
          <p:cNvPr id="230" name="Google Shape;230;p8"/>
          <p:cNvSpPr/>
          <p:nvPr/>
        </p:nvSpPr>
        <p:spPr>
          <a:xfrm>
            <a:off x="6391656" y="1965960"/>
            <a:ext cx="585216" cy="585216"/>
          </a:xfrm>
          <a:prstGeom prst="ellipse">
            <a:avLst/>
          </a:prstGeom>
          <a:solidFill>
            <a:srgbClr val="3A4256"/>
          </a:solidFill>
          <a:ln w="12700" cap="flat" cmpd="sng">
            <a:solidFill>
              <a:srgbClr val="3A4256"/>
            </a:solidFill>
            <a:prstDash val="solid"/>
            <a:round/>
            <a:headEnd type="none" w="sm" len="sm"/>
            <a:tailEnd type="none" w="sm" len="sm"/>
          </a:ln>
          <a:effectLst>
            <a:outerShdw blurRad="114300" dist="38100" dir="2880000" algn="bl" rotWithShape="0">
              <a:srgbClr val="000000">
                <a:alpha val="21961"/>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31" name="Google Shape;231;p8" descr="C:\Users\FilipPetrovski\Documents\Company Strategy\MSE_deck_build\assets\icons\FiPlay_white.png"/>
          <p:cNvPicPr preferRelativeResize="0"/>
          <p:nvPr/>
        </p:nvPicPr>
        <p:blipFill rotWithShape="1">
          <a:blip r:embed="rId6">
            <a:alphaModFix/>
          </a:blip>
          <a:srcRect/>
          <a:stretch/>
        </p:blipFill>
        <p:spPr>
          <a:xfrm>
            <a:off x="6537960" y="2112264"/>
            <a:ext cx="292608" cy="292608"/>
          </a:xfrm>
          <a:prstGeom prst="rect">
            <a:avLst/>
          </a:prstGeom>
          <a:noFill/>
          <a:ln>
            <a:noFill/>
          </a:ln>
        </p:spPr>
      </p:pic>
      <p:sp>
        <p:nvSpPr>
          <p:cNvPr id="232" name="Google Shape;232;p8"/>
          <p:cNvSpPr txBox="1"/>
          <p:nvPr/>
        </p:nvSpPr>
        <p:spPr>
          <a:xfrm>
            <a:off x="5998464" y="2624328"/>
            <a:ext cx="1371600" cy="2743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150"/>
              <a:buFont typeface="Arial"/>
              <a:buNone/>
            </a:pPr>
            <a:r>
              <a:rPr lang="en-US" sz="1150" b="1" i="0" u="none" strike="noStrike" cap="none">
                <a:solidFill>
                  <a:srgbClr val="171C28"/>
                </a:solidFill>
                <a:latin typeface="Open Sans"/>
                <a:ea typeface="Open Sans"/>
                <a:cs typeface="Open Sans"/>
                <a:sym typeface="Open Sans"/>
              </a:rPr>
              <a:t>Action</a:t>
            </a:r>
            <a:endParaRPr sz="1150" b="0" i="0" u="none" strike="noStrike" cap="none">
              <a:solidFill>
                <a:schemeClr val="dk1"/>
              </a:solidFill>
              <a:latin typeface="Open Sans"/>
              <a:ea typeface="Open Sans"/>
              <a:cs typeface="Open Sans"/>
              <a:sym typeface="Open Sans"/>
            </a:endParaRPr>
          </a:p>
        </p:txBody>
      </p:sp>
      <p:sp>
        <p:nvSpPr>
          <p:cNvPr id="233" name="Google Shape;233;p8"/>
          <p:cNvSpPr/>
          <p:nvPr/>
        </p:nvSpPr>
        <p:spPr>
          <a:xfrm>
            <a:off x="7799832" y="1965960"/>
            <a:ext cx="585216" cy="585216"/>
          </a:xfrm>
          <a:prstGeom prst="ellipse">
            <a:avLst/>
          </a:prstGeom>
          <a:solidFill>
            <a:srgbClr val="FFFF00"/>
          </a:solidFill>
          <a:ln w="12700" cap="flat" cmpd="sng">
            <a:solidFill>
              <a:srgbClr val="FFFF00"/>
            </a:solidFill>
            <a:prstDash val="solid"/>
            <a:round/>
            <a:headEnd type="none" w="sm" len="sm"/>
            <a:tailEnd type="none" w="sm" len="sm"/>
          </a:ln>
          <a:effectLst>
            <a:outerShdw blurRad="114300" dist="38100" dir="2880000" algn="bl" rotWithShape="0">
              <a:srgbClr val="000000">
                <a:alpha val="21961"/>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34" name="Google Shape;234;p8" descr="C:\Users\FilipPetrovski\Documents\Company Strategy\MSE_deck_build\assets\icons\FiCheckCircle_white.png"/>
          <p:cNvPicPr preferRelativeResize="0"/>
          <p:nvPr/>
        </p:nvPicPr>
        <p:blipFill rotWithShape="1">
          <a:blip r:embed="rId7">
            <a:alphaModFix/>
          </a:blip>
          <a:srcRect/>
          <a:stretch/>
        </p:blipFill>
        <p:spPr>
          <a:xfrm>
            <a:off x="7946136" y="2112264"/>
            <a:ext cx="292608" cy="292608"/>
          </a:xfrm>
          <a:prstGeom prst="rect">
            <a:avLst/>
          </a:prstGeom>
          <a:noFill/>
          <a:ln>
            <a:noFill/>
          </a:ln>
        </p:spPr>
      </p:pic>
      <p:sp>
        <p:nvSpPr>
          <p:cNvPr id="235" name="Google Shape;235;p8"/>
          <p:cNvSpPr txBox="1"/>
          <p:nvPr/>
        </p:nvSpPr>
        <p:spPr>
          <a:xfrm>
            <a:off x="7406640" y="2624328"/>
            <a:ext cx="1371600" cy="27432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150"/>
              <a:buFont typeface="Arial"/>
              <a:buNone/>
            </a:pPr>
            <a:r>
              <a:rPr lang="en-US" sz="1150" b="1" i="0" u="none" strike="noStrike" cap="none">
                <a:solidFill>
                  <a:srgbClr val="171C28"/>
                </a:solidFill>
                <a:latin typeface="Open Sans"/>
                <a:ea typeface="Open Sans"/>
                <a:cs typeface="Open Sans"/>
                <a:sym typeface="Open Sans"/>
              </a:rPr>
              <a:t>Measured outcome</a:t>
            </a:r>
            <a:endParaRPr sz="1150" b="0" i="0" u="none" strike="noStrike" cap="none">
              <a:solidFill>
                <a:schemeClr val="dk1"/>
              </a:solidFill>
              <a:latin typeface="Open Sans"/>
              <a:ea typeface="Open Sans"/>
              <a:cs typeface="Open Sans"/>
              <a:sym typeface="Open Sans"/>
            </a:endParaRPr>
          </a:p>
        </p:txBody>
      </p:sp>
      <p:sp>
        <p:nvSpPr>
          <p:cNvPr id="236" name="Google Shape;236;p8"/>
          <p:cNvSpPr txBox="1"/>
          <p:nvPr/>
        </p:nvSpPr>
        <p:spPr>
          <a:xfrm>
            <a:off x="320040" y="2916936"/>
            <a:ext cx="1463040" cy="4572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A5121C"/>
              </a:buClr>
              <a:buSzPts val="900"/>
              <a:buFont typeface="Calibri"/>
              <a:buNone/>
            </a:pPr>
            <a:r>
              <a:rPr lang="en-US" sz="900" b="0" i="1" u="none" strike="noStrike" cap="none">
                <a:solidFill>
                  <a:srgbClr val="A5121C"/>
                </a:solidFill>
                <a:latin typeface="Open Sans"/>
                <a:ea typeface="Open Sans"/>
                <a:cs typeface="Open Sans"/>
                <a:sym typeface="Open Sans"/>
              </a:rPr>
              <a:t>"How many active customers?"</a:t>
            </a:r>
            <a:endParaRPr sz="900" b="0" i="0" u="none" strike="noStrike" cap="none">
              <a:solidFill>
                <a:schemeClr val="dk1"/>
              </a:solidFill>
              <a:latin typeface="Open Sans"/>
              <a:ea typeface="Open Sans"/>
              <a:cs typeface="Open Sans"/>
              <a:sym typeface="Open Sans"/>
            </a:endParaRPr>
          </a:p>
        </p:txBody>
      </p:sp>
      <p:sp>
        <p:nvSpPr>
          <p:cNvPr id="237" name="Google Shape;237;p8"/>
          <p:cNvSpPr txBox="1"/>
          <p:nvPr/>
        </p:nvSpPr>
        <p:spPr>
          <a:xfrm>
            <a:off x="7406640" y="3059811"/>
            <a:ext cx="1371600" cy="4572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A5121C"/>
              </a:buClr>
              <a:buSzPts val="900"/>
              <a:buFont typeface="Calibri"/>
              <a:buNone/>
            </a:pPr>
            <a:r>
              <a:rPr lang="en-US" sz="900" b="0" i="1" u="none" strike="noStrike" cap="none">
                <a:solidFill>
                  <a:srgbClr val="A5121C"/>
                </a:solidFill>
                <a:latin typeface="Open Sans"/>
                <a:ea typeface="Open Sans"/>
                <a:cs typeface="Open Sans"/>
                <a:sym typeface="Open Sans"/>
              </a:rPr>
              <a:t>"Did it work?"</a:t>
            </a:r>
            <a:endParaRPr sz="900" b="0" i="0" u="none" strike="noStrike" cap="none">
              <a:solidFill>
                <a:schemeClr val="dk1"/>
              </a:solidFill>
              <a:latin typeface="Open Sans"/>
              <a:ea typeface="Open Sans"/>
              <a:cs typeface="Open Sans"/>
              <a:sym typeface="Open Sans"/>
            </a:endParaRPr>
          </a:p>
        </p:txBody>
      </p:sp>
      <p:sp>
        <p:nvSpPr>
          <p:cNvPr id="238" name="Google Shape;238;p8"/>
          <p:cNvSpPr txBox="1"/>
          <p:nvPr/>
        </p:nvSpPr>
        <p:spPr>
          <a:xfrm>
            <a:off x="548640" y="3977639"/>
            <a:ext cx="8046720" cy="32004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171C28"/>
              </a:buClr>
              <a:buSzPts val="1200"/>
              <a:buFont typeface="Arial"/>
              <a:buNone/>
            </a:pPr>
            <a:r>
              <a:rPr lang="en-US" sz="1200" b="1" i="0" u="none" strike="noStrike" cap="none" dirty="0">
                <a:solidFill>
                  <a:srgbClr val="171C28"/>
                </a:solidFill>
                <a:latin typeface="Open Sans"/>
                <a:ea typeface="Open Sans"/>
                <a:cs typeface="Open Sans"/>
                <a:sym typeface="Open Sans"/>
              </a:rPr>
              <a:t>Strong in the middle, weak at both ends.</a:t>
            </a:r>
            <a:endParaRPr sz="1200" b="0" i="0" u="none" strike="noStrike" cap="none" dirty="0">
              <a:solidFill>
                <a:schemeClr val="dk1"/>
              </a:solidFill>
              <a:latin typeface="Open Sans"/>
              <a:ea typeface="Open Sans"/>
              <a:cs typeface="Open Sans"/>
              <a:sym typeface="Open Sans"/>
            </a:endParaRPr>
          </a:p>
        </p:txBody>
      </p:sp>
      <p:grpSp>
        <p:nvGrpSpPr>
          <p:cNvPr id="239" name="Google Shape;239;p8"/>
          <p:cNvGrpSpPr/>
          <p:nvPr/>
        </p:nvGrpSpPr>
        <p:grpSpPr>
          <a:xfrm>
            <a:off x="205335" y="240902"/>
            <a:ext cx="140711" cy="522704"/>
            <a:chOff x="3889900" y="2732875"/>
            <a:chExt cx="979200" cy="3480050"/>
          </a:xfrm>
        </p:grpSpPr>
        <p:sp>
          <p:nvSpPr>
            <p:cNvPr id="240" name="Google Shape;240;p8"/>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41" name="Google Shape;241;p8"/>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42" name="Google Shape;242;p8"/>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243" name="Google Shape;243;p8"/>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244" name="Google Shape;244;p8"/>
          <p:cNvGrpSpPr/>
          <p:nvPr/>
        </p:nvGrpSpPr>
        <p:grpSpPr>
          <a:xfrm rot="-5400000">
            <a:off x="8626800" y="4596264"/>
            <a:ext cx="147076" cy="500083"/>
            <a:chOff x="3889900" y="2732875"/>
            <a:chExt cx="979200" cy="3480050"/>
          </a:xfrm>
        </p:grpSpPr>
        <p:sp>
          <p:nvSpPr>
            <p:cNvPr id="245" name="Google Shape;245;p8"/>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46" name="Google Shape;246;p8"/>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47" name="Google Shape;247;p8"/>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252"/>
        <p:cNvGrpSpPr/>
        <p:nvPr/>
      </p:nvGrpSpPr>
      <p:grpSpPr>
        <a:xfrm>
          <a:off x="0" y="0"/>
          <a:ext cx="0" cy="0"/>
          <a:chOff x="0" y="0"/>
          <a:chExt cx="0" cy="0"/>
        </a:xfrm>
      </p:grpSpPr>
      <p:sp>
        <p:nvSpPr>
          <p:cNvPr id="253" name="Google Shape;253;p4"/>
          <p:cNvSpPr/>
          <p:nvPr/>
        </p:nvSpPr>
        <p:spPr>
          <a:xfrm>
            <a:off x="1303020" y="1851660"/>
            <a:ext cx="1920240" cy="1920240"/>
          </a:xfrm>
          <a:prstGeom prst="pie">
            <a:avLst>
              <a:gd name="adj1" fmla="val 16200000"/>
              <a:gd name="adj2" fmla="val 14040000"/>
            </a:avLst>
          </a:prstGeom>
          <a:solidFill>
            <a:srgbClr val="2E3547"/>
          </a:solidFill>
          <a:ln w="19050" cap="flat" cmpd="sng">
            <a:solidFill>
              <a:srgbClr val="F2F2F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4" name="Google Shape;254;p4"/>
          <p:cNvSpPr/>
          <p:nvPr/>
        </p:nvSpPr>
        <p:spPr>
          <a:xfrm>
            <a:off x="1303020" y="1851660"/>
            <a:ext cx="1920240" cy="1920240"/>
          </a:xfrm>
          <a:prstGeom prst="pie">
            <a:avLst>
              <a:gd name="adj1" fmla="val 14040000"/>
              <a:gd name="adj2" fmla="val 16200000"/>
            </a:avLst>
          </a:prstGeom>
          <a:solidFill>
            <a:srgbClr val="A5121C"/>
          </a:solidFill>
          <a:ln w="19050" cap="flat" cmpd="sng">
            <a:solidFill>
              <a:srgbClr val="F2F2F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5" name="Google Shape;255;p4"/>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TODAY</a:t>
            </a:r>
            <a:endParaRPr sz="1000" b="0" i="0" u="none" strike="noStrike" cap="none">
              <a:solidFill>
                <a:schemeClr val="dk1"/>
              </a:solidFill>
              <a:latin typeface="Open Sans"/>
              <a:ea typeface="Open Sans"/>
              <a:cs typeface="Open Sans"/>
              <a:sym typeface="Open Sans"/>
            </a:endParaRPr>
          </a:p>
        </p:txBody>
      </p:sp>
      <p:sp>
        <p:nvSpPr>
          <p:cNvPr id="256" name="Google Shape;256;p4"/>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How does this work today?</a:t>
            </a:r>
            <a:endParaRPr sz="2400" b="0" i="0" u="none" strike="noStrike" cap="none">
              <a:solidFill>
                <a:schemeClr val="dk1"/>
              </a:solidFill>
              <a:latin typeface="Open Sans"/>
              <a:ea typeface="Open Sans"/>
              <a:cs typeface="Open Sans"/>
              <a:sym typeface="Open Sans"/>
            </a:endParaRPr>
          </a:p>
        </p:txBody>
      </p:sp>
      <p:sp>
        <p:nvSpPr>
          <p:cNvPr id="257" name="Google Shape;257;p4"/>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258" name="Google Shape;258;p4"/>
          <p:cNvSpPr txBox="1"/>
          <p:nvPr/>
        </p:nvSpPr>
        <p:spPr>
          <a:xfrm>
            <a:off x="548640" y="4261104"/>
            <a:ext cx="8046720" cy="32004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A5121C"/>
              </a:buClr>
              <a:buSzPts val="1250"/>
              <a:buFont typeface="Arial"/>
              <a:buNone/>
            </a:pPr>
            <a:r>
              <a:rPr lang="en-US" sz="1250" b="0" i="1" u="none" strike="noStrike" cap="none">
                <a:solidFill>
                  <a:srgbClr val="A5121C"/>
                </a:solidFill>
                <a:latin typeface="Open Sans"/>
                <a:ea typeface="Open Sans"/>
                <a:cs typeface="Open Sans"/>
                <a:sym typeface="Open Sans"/>
              </a:rPr>
              <a:t>AI on top of this produces faster, more confident versions of the same errors.</a:t>
            </a:r>
            <a:endParaRPr sz="1250" b="0" i="0" u="none" strike="noStrike" cap="none">
              <a:solidFill>
                <a:schemeClr val="dk1"/>
              </a:solidFill>
              <a:latin typeface="Open Sans"/>
              <a:ea typeface="Open Sans"/>
              <a:cs typeface="Open Sans"/>
              <a:sym typeface="Open Sans"/>
            </a:endParaRPr>
          </a:p>
        </p:txBody>
      </p:sp>
      <p:grpSp>
        <p:nvGrpSpPr>
          <p:cNvPr id="259" name="Google Shape;259;p4"/>
          <p:cNvGrpSpPr/>
          <p:nvPr/>
        </p:nvGrpSpPr>
        <p:grpSpPr>
          <a:xfrm>
            <a:off x="205335" y="240902"/>
            <a:ext cx="140711" cy="522704"/>
            <a:chOff x="3889900" y="2732875"/>
            <a:chExt cx="979200" cy="3480050"/>
          </a:xfrm>
        </p:grpSpPr>
        <p:sp>
          <p:nvSpPr>
            <p:cNvPr id="260" name="Google Shape;260;p4"/>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61" name="Google Shape;261;p4"/>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62" name="Google Shape;262;p4"/>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263" name="Google Shape;263;p4"/>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264" name="Google Shape;264;p4"/>
          <p:cNvGrpSpPr/>
          <p:nvPr/>
        </p:nvGrpSpPr>
        <p:grpSpPr>
          <a:xfrm rot="-5400000">
            <a:off x="8626800" y="4596264"/>
            <a:ext cx="147076" cy="500083"/>
            <a:chOff x="3889900" y="2732875"/>
            <a:chExt cx="979200" cy="3480050"/>
          </a:xfrm>
        </p:grpSpPr>
        <p:sp>
          <p:nvSpPr>
            <p:cNvPr id="265" name="Google Shape;265;p4"/>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66" name="Google Shape;266;p4"/>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267" name="Google Shape;267;p4"/>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268" name="Google Shape;268;p4"/>
          <p:cNvSpPr txBox="1"/>
          <p:nvPr/>
        </p:nvSpPr>
        <p:spPr>
          <a:xfrm>
            <a:off x="3977639" y="1600200"/>
            <a:ext cx="4617720" cy="3200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300" b="1" i="0" u="none" strike="noStrike" cap="none">
                <a:solidFill>
                  <a:srgbClr val="A5121C"/>
                </a:solidFill>
                <a:latin typeface="Open Sans"/>
                <a:ea typeface="Open Sans"/>
                <a:cs typeface="Open Sans"/>
                <a:sym typeface="Open Sans"/>
              </a:rPr>
              <a:t>Why does it survive?</a:t>
            </a:r>
            <a:endParaRPr/>
          </a:p>
        </p:txBody>
      </p:sp>
      <p:sp>
        <p:nvSpPr>
          <p:cNvPr id="269" name="Google Shape;269;p4"/>
          <p:cNvSpPr txBox="1"/>
          <p:nvPr/>
        </p:nvSpPr>
        <p:spPr>
          <a:xfrm>
            <a:off x="2377440" y="1335024"/>
            <a:ext cx="1920240" cy="41545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dirty="0">
                <a:solidFill>
                  <a:srgbClr val="171C28"/>
                </a:solidFill>
                <a:latin typeface="Open Sans"/>
                <a:ea typeface="Open Sans"/>
                <a:cs typeface="Open Sans"/>
                <a:sym typeface="Open Sans"/>
              </a:rPr>
              <a:t>0%  why we decided and what was the outcome?</a:t>
            </a:r>
            <a:endParaRPr dirty="0"/>
          </a:p>
        </p:txBody>
      </p:sp>
      <p:sp>
        <p:nvSpPr>
          <p:cNvPr id="270" name="Google Shape;270;p4"/>
          <p:cNvSpPr txBox="1"/>
          <p:nvPr/>
        </p:nvSpPr>
        <p:spPr>
          <a:xfrm>
            <a:off x="182880" y="1783080"/>
            <a:ext cx="1463040" cy="4572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1050" b="1" i="0" u="none" strike="noStrike" cap="none">
                <a:solidFill>
                  <a:srgbClr val="A5121C"/>
                </a:solidFill>
                <a:latin typeface="Open Sans"/>
                <a:ea typeface="Open Sans"/>
                <a:cs typeface="Open Sans"/>
                <a:sym typeface="Open Sans"/>
              </a:rPr>
              <a:t>10%</a:t>
            </a:r>
            <a:br>
              <a:rPr lang="en-US" sz="1050" b="1" i="0" u="none" strike="noStrike" cap="none">
                <a:solidFill>
                  <a:srgbClr val="A5121C"/>
                </a:solidFill>
                <a:latin typeface="Open Sans"/>
                <a:ea typeface="Open Sans"/>
                <a:cs typeface="Open Sans"/>
                <a:sym typeface="Open Sans"/>
              </a:rPr>
            </a:br>
            <a:r>
              <a:rPr lang="en-US" sz="1050" b="1" i="0" u="none" strike="noStrike" cap="none">
                <a:solidFill>
                  <a:srgbClr val="A5121C"/>
                </a:solidFill>
                <a:latin typeface="Open Sans"/>
                <a:ea typeface="Open Sans"/>
                <a:cs typeface="Open Sans"/>
                <a:sym typeface="Open Sans"/>
              </a:rPr>
              <a:t>understanding it</a:t>
            </a:r>
            <a:endParaRPr/>
          </a:p>
        </p:txBody>
      </p:sp>
      <p:sp>
        <p:nvSpPr>
          <p:cNvPr id="271" name="Google Shape;271;p4"/>
          <p:cNvSpPr txBox="1"/>
          <p:nvPr/>
        </p:nvSpPr>
        <p:spPr>
          <a:xfrm>
            <a:off x="1005840" y="3931920"/>
            <a:ext cx="2514600" cy="2743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050" b="1" i="0" u="none" strike="noStrike" cap="none">
                <a:solidFill>
                  <a:srgbClr val="2E3547"/>
                </a:solidFill>
                <a:latin typeface="Open Sans"/>
                <a:ea typeface="Open Sans"/>
                <a:cs typeface="Open Sans"/>
                <a:sym typeface="Open Sans"/>
              </a:rPr>
              <a:t>90%  getting to the number</a:t>
            </a:r>
            <a:endParaRPr/>
          </a:p>
        </p:txBody>
      </p:sp>
      <p:sp>
        <p:nvSpPr>
          <p:cNvPr id="272" name="Google Shape;272;p4"/>
          <p:cNvSpPr txBox="1"/>
          <p:nvPr/>
        </p:nvSpPr>
        <p:spPr>
          <a:xfrm>
            <a:off x="548640" y="1188720"/>
            <a:ext cx="1371600" cy="2743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100" b="0" i="1" u="none" strike="noStrike" cap="none">
                <a:solidFill>
                  <a:srgbClr val="8A8F99"/>
                </a:solidFill>
                <a:latin typeface="Open Sans"/>
                <a:ea typeface="Open Sans"/>
                <a:cs typeface="Open Sans"/>
                <a:sym typeface="Open Sans"/>
              </a:rPr>
              <a:t>The old way</a:t>
            </a:r>
            <a:endParaRPr/>
          </a:p>
        </p:txBody>
      </p:sp>
      <p:cxnSp>
        <p:nvCxnSpPr>
          <p:cNvPr id="273" name="Google Shape;273;p4"/>
          <p:cNvCxnSpPr/>
          <p:nvPr/>
        </p:nvCxnSpPr>
        <p:spPr>
          <a:xfrm>
            <a:off x="2263140" y="1508760"/>
            <a:ext cx="0" cy="1303020"/>
          </a:xfrm>
          <a:prstGeom prst="straightConnector1">
            <a:avLst/>
          </a:prstGeom>
          <a:noFill/>
          <a:ln w="25400" cap="flat" cmpd="sng">
            <a:solidFill>
              <a:srgbClr val="171C28"/>
            </a:solidFill>
            <a:prstDash val="solid"/>
            <a:round/>
            <a:headEnd type="none" w="sm" len="sm"/>
            <a:tailEnd type="none" w="sm" len="sm"/>
          </a:ln>
        </p:spPr>
      </p:cxnSp>
      <p:sp>
        <p:nvSpPr>
          <p:cNvPr id="274" name="Google Shape;274;p4"/>
          <p:cNvSpPr txBox="1"/>
          <p:nvPr/>
        </p:nvSpPr>
        <p:spPr>
          <a:xfrm>
            <a:off x="3977639" y="2011680"/>
            <a:ext cx="4617720" cy="2926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50" b="0" i="0" u="none" strike="noStrike" cap="none">
                <a:solidFill>
                  <a:srgbClr val="595959"/>
                </a:solidFill>
                <a:latin typeface="Open Sans"/>
                <a:ea typeface="Open Sans"/>
                <a:cs typeface="Open Sans"/>
                <a:sym typeface="Open Sans"/>
              </a:rPr>
              <a:t>The only gut feeling sits at the top.</a:t>
            </a:r>
            <a:endParaRPr/>
          </a:p>
        </p:txBody>
      </p:sp>
      <p:sp>
        <p:nvSpPr>
          <p:cNvPr id="275" name="Google Shape;275;p4"/>
          <p:cNvSpPr txBox="1"/>
          <p:nvPr/>
        </p:nvSpPr>
        <p:spPr>
          <a:xfrm>
            <a:off x="3977639" y="2596896"/>
            <a:ext cx="4617720" cy="4754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50" b="0" i="0" u="none" strike="noStrike" cap="none">
                <a:solidFill>
                  <a:srgbClr val="595959"/>
                </a:solidFill>
                <a:latin typeface="Open Sans"/>
                <a:ea typeface="Open Sans"/>
                <a:cs typeface="Open Sans"/>
                <a:sym typeface="Open Sans"/>
              </a:rPr>
              <a:t>Management senses a wrong number, because they carry the KPIs in their heads.</a:t>
            </a:r>
            <a:endParaRPr/>
          </a:p>
        </p:txBody>
      </p:sp>
      <p:sp>
        <p:nvSpPr>
          <p:cNvPr id="276" name="Google Shape;276;p4"/>
          <p:cNvSpPr txBox="1"/>
          <p:nvPr/>
        </p:nvSpPr>
        <p:spPr>
          <a:xfrm>
            <a:off x="3977639" y="3364992"/>
            <a:ext cx="4617720" cy="47548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250" b="0" i="0" u="none" strike="noStrike" cap="none">
                <a:solidFill>
                  <a:srgbClr val="595959"/>
                </a:solidFill>
                <a:latin typeface="Open Sans"/>
                <a:ea typeface="Open Sans"/>
                <a:cs typeface="Open Sans"/>
                <a:sym typeface="Open Sans"/>
              </a:rPr>
              <a:t>AI has no gut feeling, and an ungoverned base gives it nothing to sense with.</a:t>
            </a:r>
            <a:endParaRPr/>
          </a:p>
        </p:txBody>
      </p:sp>
      <p:sp>
        <p:nvSpPr>
          <p:cNvPr id="277" name="Google Shape;277;p4"/>
          <p:cNvSpPr/>
          <p:nvPr/>
        </p:nvSpPr>
        <p:spPr>
          <a:xfrm>
            <a:off x="6213348" y="2340864"/>
            <a:ext cx="146304" cy="201168"/>
          </a:xfrm>
          <a:prstGeom prst="downArrow">
            <a:avLst>
              <a:gd name="adj1" fmla="val 50000"/>
              <a:gd name="adj2" fmla="val 50000"/>
            </a:avLst>
          </a:prstGeom>
          <a:solidFill>
            <a:srgbClr val="8A8F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8" name="Google Shape;278;p4"/>
          <p:cNvSpPr/>
          <p:nvPr/>
        </p:nvSpPr>
        <p:spPr>
          <a:xfrm>
            <a:off x="6213348" y="3108960"/>
            <a:ext cx="146304" cy="201168"/>
          </a:xfrm>
          <a:prstGeom prst="downArrow">
            <a:avLst>
              <a:gd name="adj1" fmla="val 50000"/>
              <a:gd name="adj2" fmla="val 50000"/>
            </a:avLst>
          </a:prstGeom>
          <a:solidFill>
            <a:srgbClr val="8A8F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gtEl>
                                        <p:attrNameLst>
                                          <p:attrName>style.visibility</p:attrName>
                                        </p:attrNameLst>
                                      </p:cBhvr>
                                      <p:to>
                                        <p:strVal val="visible"/>
                                      </p:to>
                                    </p:set>
                                    <p:animEffect transition="in" filter="fade">
                                      <p:cBhvr>
                                        <p:cTn id="7" dur="500"/>
                                        <p:tgtEl>
                                          <p:spTgt spid="253"/>
                                        </p:tgtEl>
                                      </p:cBhvr>
                                    </p:animEffect>
                                  </p:childTnLst>
                                </p:cTn>
                              </p:par>
                              <p:par>
                                <p:cTn id="8" presetID="10" presetClass="entr" presetSubtype="0" fill="hold" nodeType="withEffect">
                                  <p:stCondLst>
                                    <p:cond delay="0"/>
                                  </p:stCondLst>
                                  <p:childTnLst>
                                    <p:set>
                                      <p:cBhvr>
                                        <p:cTn id="9" dur="1" fill="hold">
                                          <p:stCondLst>
                                            <p:cond delay="0"/>
                                          </p:stCondLst>
                                        </p:cTn>
                                        <p:tgtEl>
                                          <p:spTgt spid="271"/>
                                        </p:tgtEl>
                                        <p:attrNameLst>
                                          <p:attrName>style.visibility</p:attrName>
                                        </p:attrNameLst>
                                      </p:cBhvr>
                                      <p:to>
                                        <p:strVal val="visible"/>
                                      </p:to>
                                    </p:set>
                                    <p:animEffect transition="in" filter="fade">
                                      <p:cBhvr>
                                        <p:cTn id="10" dur="500"/>
                                        <p:tgtEl>
                                          <p:spTgt spid="271"/>
                                        </p:tgtEl>
                                      </p:cBhvr>
                                    </p:animEffect>
                                  </p:childTnLst>
                                </p:cTn>
                              </p:par>
                              <p:par>
                                <p:cTn id="11" presetID="10" presetClass="entr" presetSubtype="0" fill="hold" nodeType="withEffect">
                                  <p:stCondLst>
                                    <p:cond delay="0"/>
                                  </p:stCondLst>
                                  <p:childTnLst>
                                    <p:set>
                                      <p:cBhvr>
                                        <p:cTn id="12" dur="1" fill="hold">
                                          <p:stCondLst>
                                            <p:cond delay="0"/>
                                          </p:stCondLst>
                                        </p:cTn>
                                        <p:tgtEl>
                                          <p:spTgt spid="272"/>
                                        </p:tgtEl>
                                        <p:attrNameLst>
                                          <p:attrName>style.visibility</p:attrName>
                                        </p:attrNameLst>
                                      </p:cBhvr>
                                      <p:to>
                                        <p:strVal val="visible"/>
                                      </p:to>
                                    </p:set>
                                    <p:animEffect transition="in" filter="fade">
                                      <p:cBhvr>
                                        <p:cTn id="13" dur="500"/>
                                        <p:tgtEl>
                                          <p:spTgt spid="27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54"/>
                                        </p:tgtEl>
                                        <p:attrNameLst>
                                          <p:attrName>style.visibility</p:attrName>
                                        </p:attrNameLst>
                                      </p:cBhvr>
                                      <p:to>
                                        <p:strVal val="visible"/>
                                      </p:to>
                                    </p:set>
                                    <p:animEffect transition="in" filter="fade">
                                      <p:cBhvr>
                                        <p:cTn id="18" dur="500"/>
                                        <p:tgtEl>
                                          <p:spTgt spid="254"/>
                                        </p:tgtEl>
                                      </p:cBhvr>
                                    </p:animEffect>
                                  </p:childTnLst>
                                </p:cTn>
                              </p:par>
                              <p:par>
                                <p:cTn id="19" presetID="10" presetClass="entr" presetSubtype="0" fill="hold" nodeType="withEffect">
                                  <p:stCondLst>
                                    <p:cond delay="0"/>
                                  </p:stCondLst>
                                  <p:childTnLst>
                                    <p:set>
                                      <p:cBhvr>
                                        <p:cTn id="20" dur="1" fill="hold">
                                          <p:stCondLst>
                                            <p:cond delay="0"/>
                                          </p:stCondLst>
                                        </p:cTn>
                                        <p:tgtEl>
                                          <p:spTgt spid="270"/>
                                        </p:tgtEl>
                                        <p:attrNameLst>
                                          <p:attrName>style.visibility</p:attrName>
                                        </p:attrNameLst>
                                      </p:cBhvr>
                                      <p:to>
                                        <p:strVal val="visible"/>
                                      </p:to>
                                    </p:set>
                                    <p:animEffect transition="in" filter="fade">
                                      <p:cBhvr>
                                        <p:cTn id="21" dur="500"/>
                                        <p:tgtEl>
                                          <p:spTgt spid="27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73"/>
                                        </p:tgtEl>
                                        <p:attrNameLst>
                                          <p:attrName>style.visibility</p:attrName>
                                        </p:attrNameLst>
                                      </p:cBhvr>
                                      <p:to>
                                        <p:strVal val="visible"/>
                                      </p:to>
                                    </p:set>
                                    <p:animEffect transition="in" filter="fade">
                                      <p:cBhvr>
                                        <p:cTn id="26" dur="500"/>
                                        <p:tgtEl>
                                          <p:spTgt spid="273"/>
                                        </p:tgtEl>
                                      </p:cBhvr>
                                    </p:animEffect>
                                  </p:childTnLst>
                                </p:cTn>
                              </p:par>
                              <p:par>
                                <p:cTn id="27" presetID="10" presetClass="entr" presetSubtype="0" fill="hold" nodeType="withEffect">
                                  <p:stCondLst>
                                    <p:cond delay="0"/>
                                  </p:stCondLst>
                                  <p:childTnLst>
                                    <p:set>
                                      <p:cBhvr>
                                        <p:cTn id="28" dur="1" fill="hold">
                                          <p:stCondLst>
                                            <p:cond delay="0"/>
                                          </p:stCondLst>
                                        </p:cTn>
                                        <p:tgtEl>
                                          <p:spTgt spid="269"/>
                                        </p:tgtEl>
                                        <p:attrNameLst>
                                          <p:attrName>style.visibility</p:attrName>
                                        </p:attrNameLst>
                                      </p:cBhvr>
                                      <p:to>
                                        <p:strVal val="visible"/>
                                      </p:to>
                                    </p:set>
                                    <p:animEffect transition="in" filter="fade">
                                      <p:cBhvr>
                                        <p:cTn id="29" dur="500"/>
                                        <p:tgtEl>
                                          <p:spTgt spid="26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268"/>
                                        </p:tgtEl>
                                        <p:attrNameLst>
                                          <p:attrName>style.visibility</p:attrName>
                                        </p:attrNameLst>
                                      </p:cBhvr>
                                      <p:to>
                                        <p:strVal val="visible"/>
                                      </p:to>
                                    </p:set>
                                    <p:animEffect transition="in" filter="fade">
                                      <p:cBhvr>
                                        <p:cTn id="34" dur="500"/>
                                        <p:tgtEl>
                                          <p:spTgt spid="268"/>
                                        </p:tgtEl>
                                      </p:cBhvr>
                                    </p:animEffect>
                                  </p:childTnLst>
                                </p:cTn>
                              </p:par>
                              <p:par>
                                <p:cTn id="35" presetID="10" presetClass="entr" presetSubtype="0" fill="hold" nodeType="withEffect">
                                  <p:stCondLst>
                                    <p:cond delay="0"/>
                                  </p:stCondLst>
                                  <p:childTnLst>
                                    <p:set>
                                      <p:cBhvr>
                                        <p:cTn id="36" dur="1" fill="hold">
                                          <p:stCondLst>
                                            <p:cond delay="0"/>
                                          </p:stCondLst>
                                        </p:cTn>
                                        <p:tgtEl>
                                          <p:spTgt spid="274"/>
                                        </p:tgtEl>
                                        <p:attrNameLst>
                                          <p:attrName>style.visibility</p:attrName>
                                        </p:attrNameLst>
                                      </p:cBhvr>
                                      <p:to>
                                        <p:strVal val="visible"/>
                                      </p:to>
                                    </p:set>
                                    <p:animEffect transition="in" filter="fade">
                                      <p:cBhvr>
                                        <p:cTn id="37" dur="500"/>
                                        <p:tgtEl>
                                          <p:spTgt spid="274"/>
                                        </p:tgtEl>
                                      </p:cBhvr>
                                    </p:animEffect>
                                  </p:childTnLst>
                                </p:cTn>
                              </p:par>
                              <p:par>
                                <p:cTn id="38" presetID="10" presetClass="entr" presetSubtype="0" fill="hold" nodeType="withEffect">
                                  <p:stCondLst>
                                    <p:cond delay="0"/>
                                  </p:stCondLst>
                                  <p:childTnLst>
                                    <p:set>
                                      <p:cBhvr>
                                        <p:cTn id="39" dur="1" fill="hold">
                                          <p:stCondLst>
                                            <p:cond delay="0"/>
                                          </p:stCondLst>
                                        </p:cTn>
                                        <p:tgtEl>
                                          <p:spTgt spid="277"/>
                                        </p:tgtEl>
                                        <p:attrNameLst>
                                          <p:attrName>style.visibility</p:attrName>
                                        </p:attrNameLst>
                                      </p:cBhvr>
                                      <p:to>
                                        <p:strVal val="visible"/>
                                      </p:to>
                                    </p:set>
                                    <p:animEffect transition="in" filter="fade">
                                      <p:cBhvr>
                                        <p:cTn id="40" dur="500"/>
                                        <p:tgtEl>
                                          <p:spTgt spid="277"/>
                                        </p:tgtEl>
                                      </p:cBhvr>
                                    </p:animEffect>
                                  </p:childTnLst>
                                </p:cTn>
                              </p:par>
                              <p:par>
                                <p:cTn id="41" presetID="10" presetClass="entr" presetSubtype="0" fill="hold" nodeType="withEffect">
                                  <p:stCondLst>
                                    <p:cond delay="0"/>
                                  </p:stCondLst>
                                  <p:childTnLst>
                                    <p:set>
                                      <p:cBhvr>
                                        <p:cTn id="42" dur="1" fill="hold">
                                          <p:stCondLst>
                                            <p:cond delay="0"/>
                                          </p:stCondLst>
                                        </p:cTn>
                                        <p:tgtEl>
                                          <p:spTgt spid="275"/>
                                        </p:tgtEl>
                                        <p:attrNameLst>
                                          <p:attrName>style.visibility</p:attrName>
                                        </p:attrNameLst>
                                      </p:cBhvr>
                                      <p:to>
                                        <p:strVal val="visible"/>
                                      </p:to>
                                    </p:set>
                                    <p:animEffect transition="in" filter="fade">
                                      <p:cBhvr>
                                        <p:cTn id="43" dur="500"/>
                                        <p:tgtEl>
                                          <p:spTgt spid="275"/>
                                        </p:tgtEl>
                                      </p:cBhvr>
                                    </p:animEffect>
                                  </p:childTnLst>
                                </p:cTn>
                              </p:par>
                              <p:par>
                                <p:cTn id="44" presetID="10" presetClass="entr" presetSubtype="0" fill="hold" nodeType="withEffect">
                                  <p:stCondLst>
                                    <p:cond delay="0"/>
                                  </p:stCondLst>
                                  <p:childTnLst>
                                    <p:set>
                                      <p:cBhvr>
                                        <p:cTn id="45" dur="1" fill="hold">
                                          <p:stCondLst>
                                            <p:cond delay="0"/>
                                          </p:stCondLst>
                                        </p:cTn>
                                        <p:tgtEl>
                                          <p:spTgt spid="278"/>
                                        </p:tgtEl>
                                        <p:attrNameLst>
                                          <p:attrName>style.visibility</p:attrName>
                                        </p:attrNameLst>
                                      </p:cBhvr>
                                      <p:to>
                                        <p:strVal val="visible"/>
                                      </p:to>
                                    </p:set>
                                    <p:animEffect transition="in" filter="fade">
                                      <p:cBhvr>
                                        <p:cTn id="46" dur="500"/>
                                        <p:tgtEl>
                                          <p:spTgt spid="278"/>
                                        </p:tgtEl>
                                      </p:cBhvr>
                                    </p:animEffect>
                                  </p:childTnLst>
                                </p:cTn>
                              </p:par>
                              <p:par>
                                <p:cTn id="47" presetID="10" presetClass="entr" presetSubtype="0" fill="hold" nodeType="withEffect">
                                  <p:stCondLst>
                                    <p:cond delay="0"/>
                                  </p:stCondLst>
                                  <p:childTnLst>
                                    <p:set>
                                      <p:cBhvr>
                                        <p:cTn id="48" dur="1" fill="hold">
                                          <p:stCondLst>
                                            <p:cond delay="0"/>
                                          </p:stCondLst>
                                        </p:cTn>
                                        <p:tgtEl>
                                          <p:spTgt spid="276"/>
                                        </p:tgtEl>
                                        <p:attrNameLst>
                                          <p:attrName>style.visibility</p:attrName>
                                        </p:attrNameLst>
                                      </p:cBhvr>
                                      <p:to>
                                        <p:strVal val="visible"/>
                                      </p:to>
                                    </p:set>
                                    <p:animEffect transition="in" filter="fade">
                                      <p:cBhvr>
                                        <p:cTn id="49" dur="500"/>
                                        <p:tgtEl>
                                          <p:spTgt spid="276"/>
                                        </p:tgtEl>
                                      </p:cBhvr>
                                    </p:animEffect>
                                  </p:childTnLst>
                                </p:cTn>
                              </p:par>
                              <p:par>
                                <p:cTn id="50" presetID="10" presetClass="entr" presetSubtype="0" fill="hold" nodeType="withEffect">
                                  <p:stCondLst>
                                    <p:cond delay="0"/>
                                  </p:stCondLst>
                                  <p:childTnLst>
                                    <p:set>
                                      <p:cBhvr>
                                        <p:cTn id="51" dur="1" fill="hold">
                                          <p:stCondLst>
                                            <p:cond delay="0"/>
                                          </p:stCondLst>
                                        </p:cTn>
                                        <p:tgtEl>
                                          <p:spTgt spid="258"/>
                                        </p:tgtEl>
                                        <p:attrNameLst>
                                          <p:attrName>style.visibility</p:attrName>
                                        </p:attrNameLst>
                                      </p:cBhvr>
                                      <p:to>
                                        <p:strVal val="visible"/>
                                      </p:to>
                                    </p:set>
                                    <p:animEffect transition="in" filter="fade">
                                      <p:cBhvr>
                                        <p:cTn id="52" dur="500"/>
                                        <p:tgtEl>
                                          <p:spTgt spid="2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283"/>
        <p:cNvGrpSpPr/>
        <p:nvPr/>
      </p:nvGrpSpPr>
      <p:grpSpPr>
        <a:xfrm>
          <a:off x="0" y="0"/>
          <a:ext cx="0" cy="0"/>
          <a:chOff x="0" y="0"/>
          <a:chExt cx="0" cy="0"/>
        </a:xfrm>
      </p:grpSpPr>
      <p:sp>
        <p:nvSpPr>
          <p:cNvPr id="284" name="Google Shape;284;p9"/>
          <p:cNvSpPr/>
          <p:nvPr/>
        </p:nvSpPr>
        <p:spPr>
          <a:xfrm>
            <a:off x="548650" y="1276275"/>
            <a:ext cx="2976000" cy="19659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285" name="Google Shape;285;p9"/>
          <p:cNvSpPr/>
          <p:nvPr/>
        </p:nvSpPr>
        <p:spPr>
          <a:xfrm>
            <a:off x="4999111" y="1276275"/>
            <a:ext cx="2976000" cy="19659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286" name="Google Shape;286;p9"/>
          <p:cNvSpPr/>
          <p:nvPr/>
        </p:nvSpPr>
        <p:spPr>
          <a:xfrm>
            <a:off x="989975" y="2948300"/>
            <a:ext cx="1968600" cy="294000"/>
          </a:xfrm>
          <a:prstGeom prst="round2SameRect">
            <a:avLst>
              <a:gd name="adj1" fmla="val 16667"/>
              <a:gd name="adj2" fmla="val 0"/>
            </a:avLst>
          </a:prstGeom>
          <a:solidFill>
            <a:srgbClr val="6B7280"/>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7" name="Google Shape;287;p9"/>
          <p:cNvSpPr/>
          <p:nvPr/>
        </p:nvSpPr>
        <p:spPr>
          <a:xfrm>
            <a:off x="5514350" y="2948300"/>
            <a:ext cx="1968600" cy="294000"/>
          </a:xfrm>
          <a:prstGeom prst="round2SameRect">
            <a:avLst>
              <a:gd name="adj1" fmla="val 16667"/>
              <a:gd name="adj2" fmla="val 0"/>
            </a:avLst>
          </a:prstGeom>
          <a:solidFill>
            <a:srgbClr val="A5121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88" name="Google Shape;288;p9"/>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THE FOUNDATION</a:t>
            </a:r>
            <a:endParaRPr sz="1000" b="0" i="0" u="none" strike="noStrike" cap="none">
              <a:solidFill>
                <a:schemeClr val="dk1"/>
              </a:solidFill>
              <a:latin typeface="Open Sans"/>
              <a:ea typeface="Open Sans"/>
              <a:cs typeface="Open Sans"/>
              <a:sym typeface="Open Sans"/>
            </a:endParaRPr>
          </a:p>
        </p:txBody>
      </p:sp>
      <p:sp>
        <p:nvSpPr>
          <p:cNvPr id="289" name="Google Shape;289;p9"/>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AI is only as good as the data beneath it</a:t>
            </a:r>
            <a:endParaRPr sz="2400" b="0" i="0" u="none" strike="noStrike" cap="none">
              <a:solidFill>
                <a:schemeClr val="dk1"/>
              </a:solidFill>
              <a:latin typeface="Open Sans"/>
              <a:ea typeface="Open Sans"/>
              <a:cs typeface="Open Sans"/>
              <a:sym typeface="Open Sans"/>
            </a:endParaRPr>
          </a:p>
        </p:txBody>
      </p:sp>
      <p:sp>
        <p:nvSpPr>
          <p:cNvPr id="290" name="Google Shape;290;p9"/>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291" name="Google Shape;291;p9"/>
          <p:cNvSpPr txBox="1"/>
          <p:nvPr/>
        </p:nvSpPr>
        <p:spPr>
          <a:xfrm>
            <a:off x="548650" y="1477518"/>
            <a:ext cx="2976000" cy="914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6B7280"/>
              </a:buClr>
              <a:buSzPts val="5800"/>
              <a:buFont typeface="Arial"/>
              <a:buNone/>
            </a:pPr>
            <a:r>
              <a:rPr lang="en-US" sz="5800" b="1" i="0" u="none" strike="noStrike" cap="none">
                <a:solidFill>
                  <a:srgbClr val="6B7280"/>
                </a:solidFill>
                <a:latin typeface="Open Sans"/>
                <a:ea typeface="Open Sans"/>
                <a:cs typeface="Open Sans"/>
                <a:sym typeface="Open Sans"/>
              </a:rPr>
              <a:t>21%</a:t>
            </a:r>
            <a:endParaRPr sz="5800" b="0" i="0" u="none" strike="noStrike" cap="none">
              <a:solidFill>
                <a:schemeClr val="dk1"/>
              </a:solidFill>
              <a:latin typeface="Open Sans"/>
              <a:ea typeface="Open Sans"/>
              <a:cs typeface="Open Sans"/>
              <a:sym typeface="Open Sans"/>
            </a:endParaRPr>
          </a:p>
        </p:txBody>
      </p:sp>
      <p:sp>
        <p:nvSpPr>
          <p:cNvPr id="292" name="Google Shape;292;p9"/>
          <p:cNvSpPr txBox="1"/>
          <p:nvPr/>
        </p:nvSpPr>
        <p:spPr>
          <a:xfrm>
            <a:off x="908675" y="2446775"/>
            <a:ext cx="2256300" cy="4572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595959"/>
              </a:buClr>
              <a:buSzPts val="1200"/>
              <a:buFont typeface="Calibri"/>
              <a:buNone/>
            </a:pPr>
            <a:r>
              <a:rPr lang="en-US" sz="1200" b="0" i="0" u="none" strike="noStrike" cap="none">
                <a:solidFill>
                  <a:srgbClr val="434343"/>
                </a:solidFill>
                <a:latin typeface="Open Sans"/>
                <a:ea typeface="Open Sans"/>
                <a:cs typeface="Open Sans"/>
                <a:sym typeface="Open Sans"/>
              </a:rPr>
              <a:t>correct when AI reads ungoverned data</a:t>
            </a:r>
            <a:endParaRPr sz="1200" b="0" i="0" u="none" strike="noStrike" cap="none">
              <a:solidFill>
                <a:srgbClr val="434343"/>
              </a:solidFill>
              <a:latin typeface="Open Sans"/>
              <a:ea typeface="Open Sans"/>
              <a:cs typeface="Open Sans"/>
              <a:sym typeface="Open Sans"/>
            </a:endParaRPr>
          </a:p>
        </p:txBody>
      </p:sp>
      <p:sp>
        <p:nvSpPr>
          <p:cNvPr id="293" name="Google Shape;293;p9"/>
          <p:cNvSpPr txBox="1"/>
          <p:nvPr/>
        </p:nvSpPr>
        <p:spPr>
          <a:xfrm>
            <a:off x="737612" y="3001645"/>
            <a:ext cx="2598300" cy="255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8A8F99"/>
              </a:buClr>
              <a:buSzPts val="1000"/>
              <a:buFont typeface="Calibri"/>
              <a:buNone/>
            </a:pPr>
            <a:r>
              <a:rPr lang="en-US" sz="1000" b="0" i="1" u="none" strike="noStrike" cap="none">
                <a:solidFill>
                  <a:schemeClr val="lt1"/>
                </a:solidFill>
                <a:latin typeface="Open Sans"/>
                <a:ea typeface="Open Sans"/>
                <a:cs typeface="Open Sans"/>
                <a:sym typeface="Open Sans"/>
              </a:rPr>
              <a:t>wrong four times in five</a:t>
            </a:r>
            <a:endParaRPr sz="1000" b="0" i="0" u="none" strike="noStrike" cap="none">
              <a:solidFill>
                <a:schemeClr val="lt1"/>
              </a:solidFill>
              <a:latin typeface="Open Sans"/>
              <a:ea typeface="Open Sans"/>
              <a:cs typeface="Open Sans"/>
              <a:sym typeface="Open Sans"/>
            </a:endParaRPr>
          </a:p>
        </p:txBody>
      </p:sp>
      <p:cxnSp>
        <p:nvCxnSpPr>
          <p:cNvPr id="294" name="Google Shape;294;p9"/>
          <p:cNvCxnSpPr/>
          <p:nvPr/>
        </p:nvCxnSpPr>
        <p:spPr>
          <a:xfrm>
            <a:off x="3764934" y="2254758"/>
            <a:ext cx="944700" cy="9000"/>
          </a:xfrm>
          <a:prstGeom prst="straightConnector1">
            <a:avLst/>
          </a:prstGeom>
          <a:noFill/>
          <a:ln w="31750" cap="flat" cmpd="sng">
            <a:solidFill>
              <a:srgbClr val="A5121C"/>
            </a:solidFill>
            <a:prstDash val="solid"/>
            <a:round/>
            <a:headEnd type="none" w="sm" len="sm"/>
            <a:tailEnd type="triangle" w="med" len="med"/>
          </a:ln>
        </p:spPr>
      </p:cxnSp>
      <p:sp>
        <p:nvSpPr>
          <p:cNvPr id="295" name="Google Shape;295;p9"/>
          <p:cNvSpPr txBox="1"/>
          <p:nvPr/>
        </p:nvSpPr>
        <p:spPr>
          <a:xfrm>
            <a:off x="3575973" y="1870710"/>
            <a:ext cx="1322700" cy="2742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A5121C"/>
              </a:buClr>
              <a:buSzPts val="950"/>
              <a:buFont typeface="Calibri"/>
              <a:buNone/>
            </a:pPr>
            <a:r>
              <a:rPr lang="en-US" sz="950" b="0" i="1" u="none" strike="noStrike" cap="none">
                <a:solidFill>
                  <a:srgbClr val="A5121C"/>
                </a:solidFill>
                <a:latin typeface="Open Sans"/>
                <a:ea typeface="Open Sans"/>
                <a:cs typeface="Open Sans"/>
                <a:sym typeface="Open Sans"/>
              </a:rPr>
              <a:t>add the foundation</a:t>
            </a:r>
            <a:endParaRPr sz="950" b="0" i="0" u="none" strike="noStrike" cap="none">
              <a:solidFill>
                <a:schemeClr val="dk1"/>
              </a:solidFill>
              <a:latin typeface="Open Sans"/>
              <a:ea typeface="Open Sans"/>
              <a:cs typeface="Open Sans"/>
              <a:sym typeface="Open Sans"/>
            </a:endParaRPr>
          </a:p>
        </p:txBody>
      </p:sp>
      <p:sp>
        <p:nvSpPr>
          <p:cNvPr id="296" name="Google Shape;296;p9"/>
          <p:cNvSpPr txBox="1"/>
          <p:nvPr/>
        </p:nvSpPr>
        <p:spPr>
          <a:xfrm>
            <a:off x="4999090" y="1477518"/>
            <a:ext cx="3023400" cy="9144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A5121C"/>
              </a:buClr>
              <a:buSzPts val="5800"/>
              <a:buFont typeface="Arial"/>
              <a:buNone/>
            </a:pPr>
            <a:r>
              <a:rPr lang="en-US" sz="5800" b="1" i="0" u="none" strike="noStrike" cap="none">
                <a:solidFill>
                  <a:srgbClr val="A5121C"/>
                </a:solidFill>
                <a:latin typeface="Open Sans"/>
                <a:ea typeface="Open Sans"/>
                <a:cs typeface="Open Sans"/>
                <a:sym typeface="Open Sans"/>
              </a:rPr>
              <a:t>95%</a:t>
            </a:r>
            <a:endParaRPr sz="5800" b="0" i="0" u="none" strike="noStrike" cap="none">
              <a:solidFill>
                <a:schemeClr val="dk1"/>
              </a:solidFill>
              <a:latin typeface="Open Sans"/>
              <a:ea typeface="Open Sans"/>
              <a:cs typeface="Open Sans"/>
              <a:sym typeface="Open Sans"/>
            </a:endParaRPr>
          </a:p>
        </p:txBody>
      </p:sp>
      <p:sp>
        <p:nvSpPr>
          <p:cNvPr id="297" name="Google Shape;297;p9"/>
          <p:cNvSpPr txBox="1"/>
          <p:nvPr/>
        </p:nvSpPr>
        <p:spPr>
          <a:xfrm>
            <a:off x="5395775" y="2446775"/>
            <a:ext cx="2229900" cy="4572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171C28"/>
              </a:buClr>
              <a:buSzPts val="1200"/>
              <a:buFont typeface="Calibri"/>
              <a:buNone/>
            </a:pPr>
            <a:r>
              <a:rPr lang="en-US" sz="1200" b="0" i="0" u="none" strike="noStrike" cap="none">
                <a:solidFill>
                  <a:srgbClr val="434343"/>
                </a:solidFill>
                <a:latin typeface="Open Sans"/>
                <a:ea typeface="Open Sans"/>
                <a:cs typeface="Open Sans"/>
                <a:sym typeface="Open Sans"/>
              </a:rPr>
              <a:t>correct on a governed foundation</a:t>
            </a:r>
            <a:endParaRPr sz="1200" b="0" i="0" u="none" strike="noStrike" cap="none">
              <a:solidFill>
                <a:srgbClr val="434343"/>
              </a:solidFill>
              <a:latin typeface="Open Sans"/>
              <a:ea typeface="Open Sans"/>
              <a:cs typeface="Open Sans"/>
              <a:sym typeface="Open Sans"/>
            </a:endParaRPr>
          </a:p>
        </p:txBody>
      </p:sp>
      <p:sp>
        <p:nvSpPr>
          <p:cNvPr id="298" name="Google Shape;298;p9"/>
          <p:cNvSpPr txBox="1"/>
          <p:nvPr/>
        </p:nvSpPr>
        <p:spPr>
          <a:xfrm>
            <a:off x="5188052" y="3001645"/>
            <a:ext cx="2645400" cy="2559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A5121C"/>
              </a:buClr>
              <a:buSzPts val="1000"/>
              <a:buFont typeface="Calibri"/>
              <a:buNone/>
            </a:pPr>
            <a:r>
              <a:rPr lang="en-US" sz="1000" b="0" i="1" u="none" strike="noStrike" cap="none">
                <a:solidFill>
                  <a:schemeClr val="lt1"/>
                </a:solidFill>
                <a:latin typeface="Open Sans"/>
                <a:ea typeface="Open Sans"/>
                <a:cs typeface="Open Sans"/>
                <a:sym typeface="Open Sans"/>
              </a:rPr>
              <a:t>near 99% in places</a:t>
            </a:r>
            <a:endParaRPr sz="1000" b="0" i="0" u="none" strike="noStrike" cap="none">
              <a:solidFill>
                <a:schemeClr val="lt1"/>
              </a:solidFill>
              <a:latin typeface="Open Sans"/>
              <a:ea typeface="Open Sans"/>
              <a:cs typeface="Open Sans"/>
              <a:sym typeface="Open Sans"/>
            </a:endParaRPr>
          </a:p>
        </p:txBody>
      </p:sp>
      <p:sp>
        <p:nvSpPr>
          <p:cNvPr id="299" name="Google Shape;299;p9"/>
          <p:cNvSpPr txBox="1"/>
          <p:nvPr/>
        </p:nvSpPr>
        <p:spPr>
          <a:xfrm>
            <a:off x="548650" y="3449563"/>
            <a:ext cx="7426500" cy="418800"/>
          </a:xfrm>
          <a:prstGeom prst="rect">
            <a:avLst/>
          </a:prstGeom>
          <a:noFill/>
          <a:ln>
            <a:noFill/>
          </a:ln>
        </p:spPr>
        <p:txBody>
          <a:bodyPr spcFirstLastPara="1" wrap="square" lIns="0" tIns="0" rIns="0" bIns="0" anchor="t" anchorCtr="0">
            <a:noAutofit/>
          </a:bodyPr>
          <a:lstStyle/>
          <a:p>
            <a:pPr marL="0" marR="0" lvl="0" indent="0" algn="ctr" rtl="0">
              <a:lnSpc>
                <a:spcPct val="105000"/>
              </a:lnSpc>
              <a:spcBef>
                <a:spcPts val="0"/>
              </a:spcBef>
              <a:spcAft>
                <a:spcPts val="0"/>
              </a:spcAft>
              <a:buClr>
                <a:srgbClr val="171C28"/>
              </a:buClr>
              <a:buSzPts val="1250"/>
              <a:buFont typeface="Arial"/>
              <a:buNone/>
            </a:pPr>
            <a:r>
              <a:rPr lang="en-US" sz="1250" b="0" i="0" u="none" strike="noStrike" cap="none" dirty="0">
                <a:solidFill>
                  <a:srgbClr val="171C28"/>
                </a:solidFill>
                <a:latin typeface="Open Sans"/>
                <a:ea typeface="Open Sans"/>
                <a:cs typeface="Open Sans"/>
                <a:sym typeface="Open Sans"/>
              </a:rPr>
              <a:t>This was </a:t>
            </a:r>
            <a:r>
              <a:rPr lang="en-US" sz="1250" b="1" i="0" u="none" strike="noStrike" cap="none" dirty="0">
                <a:solidFill>
                  <a:srgbClr val="C00000"/>
                </a:solidFill>
                <a:latin typeface="Open Sans"/>
                <a:ea typeface="Open Sans"/>
                <a:cs typeface="Open Sans"/>
                <a:sym typeface="Open Sans"/>
              </a:rPr>
              <a:t>Anthropic</a:t>
            </a:r>
            <a:r>
              <a:rPr lang="en-US" sz="1250" b="0" i="0" u="none" strike="noStrike" cap="none" dirty="0">
                <a:solidFill>
                  <a:srgbClr val="171C28"/>
                </a:solidFill>
                <a:latin typeface="Open Sans"/>
                <a:ea typeface="Open Sans"/>
                <a:cs typeface="Open Sans"/>
                <a:sym typeface="Open Sans"/>
              </a:rPr>
              <a:t>, on its own data. The model did not change. </a:t>
            </a:r>
            <a:br>
              <a:rPr lang="en-US" sz="1250" b="0" i="0" u="none" strike="noStrike" cap="none" dirty="0">
                <a:solidFill>
                  <a:srgbClr val="171C28"/>
                </a:solidFill>
                <a:latin typeface="Open Sans"/>
                <a:ea typeface="Open Sans"/>
                <a:cs typeface="Open Sans"/>
                <a:sym typeface="Open Sans"/>
              </a:rPr>
            </a:br>
            <a:r>
              <a:rPr lang="en-US" sz="1250" b="0" i="0" u="none" strike="noStrike" cap="none" dirty="0">
                <a:solidFill>
                  <a:srgbClr val="171C28"/>
                </a:solidFill>
                <a:latin typeface="Open Sans"/>
                <a:ea typeface="Open Sans"/>
                <a:cs typeface="Open Sans"/>
                <a:sym typeface="Open Sans"/>
              </a:rPr>
              <a:t>The data did not change. The foundation beneath them did.</a:t>
            </a:r>
            <a:endParaRPr sz="1250" b="0" i="0" u="none" strike="noStrike" cap="none" dirty="0">
              <a:solidFill>
                <a:schemeClr val="dk1"/>
              </a:solidFill>
              <a:latin typeface="Open Sans"/>
              <a:ea typeface="Open Sans"/>
              <a:cs typeface="Open Sans"/>
              <a:sym typeface="Open Sans"/>
            </a:endParaRPr>
          </a:p>
        </p:txBody>
      </p:sp>
      <p:grpSp>
        <p:nvGrpSpPr>
          <p:cNvPr id="301" name="Google Shape;301;p9"/>
          <p:cNvGrpSpPr/>
          <p:nvPr/>
        </p:nvGrpSpPr>
        <p:grpSpPr>
          <a:xfrm>
            <a:off x="205335" y="240902"/>
            <a:ext cx="140711" cy="522704"/>
            <a:chOff x="3889900" y="2732875"/>
            <a:chExt cx="979200" cy="3480050"/>
          </a:xfrm>
        </p:grpSpPr>
        <p:sp>
          <p:nvSpPr>
            <p:cNvPr id="302" name="Google Shape;302;p9"/>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03" name="Google Shape;303;p9"/>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04" name="Google Shape;304;p9"/>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305" name="Google Shape;305;p9"/>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306" name="Google Shape;306;p9"/>
          <p:cNvGrpSpPr/>
          <p:nvPr/>
        </p:nvGrpSpPr>
        <p:grpSpPr>
          <a:xfrm rot="-5400000">
            <a:off x="8626800" y="4596264"/>
            <a:ext cx="147076" cy="500083"/>
            <a:chOff x="3889900" y="2732875"/>
            <a:chExt cx="979200" cy="3480050"/>
          </a:xfrm>
        </p:grpSpPr>
        <p:sp>
          <p:nvSpPr>
            <p:cNvPr id="307" name="Google Shape;307;p9"/>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08" name="Google Shape;308;p9"/>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09" name="Google Shape;309;p9"/>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402"/>
        <p:cNvGrpSpPr/>
        <p:nvPr/>
      </p:nvGrpSpPr>
      <p:grpSpPr>
        <a:xfrm>
          <a:off x="0" y="0"/>
          <a:ext cx="0" cy="0"/>
          <a:chOff x="0" y="0"/>
          <a:chExt cx="0" cy="0"/>
        </a:xfrm>
      </p:grpSpPr>
      <p:sp>
        <p:nvSpPr>
          <p:cNvPr id="403" name="Google Shape;403;p20"/>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TWO BANKS</a:t>
            </a:r>
            <a:endParaRPr sz="1000" b="0" i="0" u="none" strike="noStrike" cap="none">
              <a:solidFill>
                <a:schemeClr val="dk1"/>
              </a:solidFill>
              <a:latin typeface="Open Sans"/>
              <a:ea typeface="Open Sans"/>
              <a:cs typeface="Open Sans"/>
              <a:sym typeface="Open Sans"/>
            </a:endParaRPr>
          </a:p>
        </p:txBody>
      </p:sp>
      <p:sp>
        <p:nvSpPr>
          <p:cNvPr id="404" name="Google Shape;404;p20"/>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200"/>
              <a:buFont typeface="Arial"/>
              <a:buNone/>
            </a:pPr>
            <a:r>
              <a:rPr lang="en-US" sz="2200" b="1" i="0" u="none" strike="noStrike" cap="none">
                <a:solidFill>
                  <a:srgbClr val="171C28"/>
                </a:solidFill>
                <a:latin typeface="Open Sans"/>
                <a:ea typeface="Open Sans"/>
                <a:cs typeface="Open Sans"/>
                <a:sym typeface="Open Sans"/>
              </a:rPr>
              <a:t>Who returns more of the missed opportunities?</a:t>
            </a:r>
            <a:endParaRPr sz="2200" b="0" i="0" u="none" strike="noStrike" cap="none">
              <a:solidFill>
                <a:schemeClr val="dk1"/>
              </a:solidFill>
              <a:latin typeface="Open Sans"/>
              <a:ea typeface="Open Sans"/>
              <a:cs typeface="Open Sans"/>
              <a:sym typeface="Open Sans"/>
            </a:endParaRPr>
          </a:p>
        </p:txBody>
      </p:sp>
      <p:sp>
        <p:nvSpPr>
          <p:cNvPr id="405" name="Google Shape;405;p20"/>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406" name="Google Shape;406;p20"/>
          <p:cNvSpPr txBox="1"/>
          <p:nvPr/>
        </p:nvSpPr>
        <p:spPr>
          <a:xfrm>
            <a:off x="548647" y="4315975"/>
            <a:ext cx="56166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A5121C"/>
              </a:buClr>
              <a:buSzPts val="1400"/>
              <a:buFont typeface="Arial"/>
              <a:buNone/>
            </a:pPr>
            <a:r>
              <a:rPr lang="en-US" sz="1400" b="1" i="1" u="none" strike="noStrike" cap="none">
                <a:solidFill>
                  <a:srgbClr val="A5121C"/>
                </a:solidFill>
                <a:latin typeface="Open Sans"/>
                <a:ea typeface="Open Sans"/>
                <a:cs typeface="Open Sans"/>
                <a:sym typeface="Open Sans"/>
              </a:rPr>
              <a:t>Same data, core and market.</a:t>
            </a:r>
            <a:endParaRPr sz="1400" b="0" i="0" u="none" strike="noStrike" cap="none">
              <a:solidFill>
                <a:schemeClr val="dk1"/>
              </a:solidFill>
              <a:latin typeface="Open Sans"/>
              <a:ea typeface="Open Sans"/>
              <a:cs typeface="Open Sans"/>
              <a:sym typeface="Open Sans"/>
            </a:endParaRPr>
          </a:p>
        </p:txBody>
      </p:sp>
      <p:grpSp>
        <p:nvGrpSpPr>
          <p:cNvPr id="407" name="Google Shape;407;p20"/>
          <p:cNvGrpSpPr/>
          <p:nvPr/>
        </p:nvGrpSpPr>
        <p:grpSpPr>
          <a:xfrm>
            <a:off x="205335" y="240902"/>
            <a:ext cx="140711" cy="522704"/>
            <a:chOff x="3889900" y="2732875"/>
            <a:chExt cx="979200" cy="3480050"/>
          </a:xfrm>
        </p:grpSpPr>
        <p:sp>
          <p:nvSpPr>
            <p:cNvPr id="408" name="Google Shape;408;p20"/>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409" name="Google Shape;409;p20"/>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410" name="Google Shape;410;p20"/>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grpSp>
        <p:nvGrpSpPr>
          <p:cNvPr id="411" name="Google Shape;411;p20"/>
          <p:cNvGrpSpPr/>
          <p:nvPr/>
        </p:nvGrpSpPr>
        <p:grpSpPr>
          <a:xfrm rot="-5400000">
            <a:off x="8626800" y="4596264"/>
            <a:ext cx="147076" cy="500083"/>
            <a:chOff x="3889900" y="2732875"/>
            <a:chExt cx="979200" cy="3480050"/>
          </a:xfrm>
        </p:grpSpPr>
        <p:sp>
          <p:nvSpPr>
            <p:cNvPr id="412" name="Google Shape;412;p20"/>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413" name="Google Shape;413;p20"/>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414" name="Google Shape;414;p20"/>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415" name="Google Shape;415;p20"/>
          <p:cNvSpPr txBox="1"/>
          <p:nvPr/>
        </p:nvSpPr>
        <p:spPr>
          <a:xfrm>
            <a:off x="548640" y="1554480"/>
            <a:ext cx="2103120"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dirty="0">
                <a:solidFill>
                  <a:srgbClr val="171C28"/>
                </a:solidFill>
                <a:latin typeface="Open Sans"/>
                <a:ea typeface="Open Sans"/>
                <a:cs typeface="Open Sans"/>
                <a:sym typeface="Open Sans"/>
              </a:rPr>
              <a:t>The bank that acts</a:t>
            </a:r>
            <a:endParaRPr dirty="0"/>
          </a:p>
        </p:txBody>
      </p:sp>
      <p:sp>
        <p:nvSpPr>
          <p:cNvPr id="416" name="Google Shape;416;p20"/>
          <p:cNvSpPr txBox="1"/>
          <p:nvPr/>
        </p:nvSpPr>
        <p:spPr>
          <a:xfrm>
            <a:off x="548640" y="3200400"/>
            <a:ext cx="2103120" cy="3657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1" i="0" u="none" strike="noStrike" cap="none">
                <a:solidFill>
                  <a:srgbClr val="595959"/>
                </a:solidFill>
                <a:latin typeface="Open Sans"/>
                <a:ea typeface="Open Sans"/>
                <a:cs typeface="Open Sans"/>
                <a:sym typeface="Open Sans"/>
              </a:rPr>
              <a:t>The bank that waits</a:t>
            </a:r>
            <a:endParaRPr/>
          </a:p>
        </p:txBody>
      </p:sp>
      <p:cxnSp>
        <p:nvCxnSpPr>
          <p:cNvPr id="417" name="Google Shape;417;p20"/>
          <p:cNvCxnSpPr/>
          <p:nvPr/>
        </p:nvCxnSpPr>
        <p:spPr>
          <a:xfrm>
            <a:off x="2834640" y="1737360"/>
            <a:ext cx="5669280" cy="0"/>
          </a:xfrm>
          <a:prstGeom prst="straightConnector1">
            <a:avLst/>
          </a:prstGeom>
          <a:noFill/>
          <a:ln w="19050" cap="flat" cmpd="sng">
            <a:solidFill>
              <a:srgbClr val="C9CDD4"/>
            </a:solidFill>
            <a:prstDash val="solid"/>
            <a:round/>
            <a:headEnd type="none" w="sm" len="sm"/>
            <a:tailEnd type="none" w="sm" len="sm"/>
          </a:ln>
        </p:spPr>
      </p:cxnSp>
      <p:cxnSp>
        <p:nvCxnSpPr>
          <p:cNvPr id="418" name="Google Shape;418;p20"/>
          <p:cNvCxnSpPr/>
          <p:nvPr/>
        </p:nvCxnSpPr>
        <p:spPr>
          <a:xfrm>
            <a:off x="2834640" y="3383280"/>
            <a:ext cx="5669280" cy="0"/>
          </a:xfrm>
          <a:prstGeom prst="straightConnector1">
            <a:avLst/>
          </a:prstGeom>
          <a:noFill/>
          <a:ln w="19050" cap="flat" cmpd="sng">
            <a:solidFill>
              <a:srgbClr val="C9CDD4"/>
            </a:solidFill>
            <a:prstDash val="solid"/>
            <a:round/>
            <a:headEnd type="none" w="sm" len="sm"/>
            <a:tailEnd type="none" w="sm" len="sm"/>
          </a:ln>
        </p:spPr>
      </p:cxnSp>
      <p:sp>
        <p:nvSpPr>
          <p:cNvPr id="419" name="Google Shape;419;p20"/>
          <p:cNvSpPr txBox="1"/>
          <p:nvPr/>
        </p:nvSpPr>
        <p:spPr>
          <a:xfrm>
            <a:off x="2743200" y="1874520"/>
            <a:ext cx="1371600" cy="457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950" b="0" i="0" u="none" strike="noStrike" cap="none">
                <a:solidFill>
                  <a:srgbClr val="595959"/>
                </a:solidFill>
                <a:latin typeface="Open Sans"/>
                <a:ea typeface="Open Sans"/>
                <a:cs typeface="Open Sans"/>
                <a:sym typeface="Open Sans"/>
              </a:rPr>
              <a:t>day 2</a:t>
            </a:r>
            <a:br>
              <a:rPr lang="en-US" sz="950" b="0" i="0" u="none" strike="noStrike" cap="none">
                <a:solidFill>
                  <a:srgbClr val="595959"/>
                </a:solidFill>
                <a:latin typeface="Open Sans"/>
                <a:ea typeface="Open Sans"/>
                <a:cs typeface="Open Sans"/>
                <a:sym typeface="Open Sans"/>
              </a:rPr>
            </a:br>
            <a:r>
              <a:rPr lang="en-US" sz="950" b="0" i="0" u="none" strike="noStrike" cap="none">
                <a:solidFill>
                  <a:srgbClr val="595959"/>
                </a:solidFill>
                <a:latin typeface="Open Sans"/>
                <a:ea typeface="Open Sans"/>
                <a:cs typeface="Open Sans"/>
                <a:sym typeface="Open Sans"/>
              </a:rPr>
              <a:t>the card goes quiet</a:t>
            </a:r>
            <a:endParaRPr/>
          </a:p>
        </p:txBody>
      </p:sp>
      <p:sp>
        <p:nvSpPr>
          <p:cNvPr id="420" name="Google Shape;420;p20"/>
          <p:cNvSpPr txBox="1"/>
          <p:nvPr/>
        </p:nvSpPr>
        <p:spPr>
          <a:xfrm>
            <a:off x="4114800" y="1874520"/>
            <a:ext cx="1371600" cy="38468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950" b="0" i="0" u="none" strike="noStrike" cap="none" dirty="0">
                <a:solidFill>
                  <a:srgbClr val="595959"/>
                </a:solidFill>
                <a:latin typeface="Open Sans"/>
                <a:ea typeface="Open Sans"/>
                <a:cs typeface="Open Sans"/>
                <a:sym typeface="Open Sans"/>
              </a:rPr>
              <a:t>day 5</a:t>
            </a:r>
            <a:br>
              <a:rPr lang="en-US" sz="950" b="0" i="0" u="none" strike="noStrike" cap="none" dirty="0">
                <a:solidFill>
                  <a:srgbClr val="595959"/>
                </a:solidFill>
                <a:latin typeface="Open Sans"/>
                <a:ea typeface="Open Sans"/>
                <a:cs typeface="Open Sans"/>
                <a:sym typeface="Open Sans"/>
              </a:rPr>
            </a:br>
            <a:r>
              <a:rPr lang="en-US" sz="950" b="0" i="0" u="none" strike="noStrike" cap="none" dirty="0">
                <a:solidFill>
                  <a:srgbClr val="595959"/>
                </a:solidFill>
                <a:latin typeface="Open Sans"/>
                <a:ea typeface="Open Sans"/>
                <a:cs typeface="Open Sans"/>
                <a:sym typeface="Open Sans"/>
              </a:rPr>
              <a:t>the action goes out</a:t>
            </a:r>
            <a:endParaRPr dirty="0"/>
          </a:p>
        </p:txBody>
      </p:sp>
      <p:sp>
        <p:nvSpPr>
          <p:cNvPr id="421" name="Google Shape;421;p20"/>
          <p:cNvSpPr txBox="1"/>
          <p:nvPr/>
        </p:nvSpPr>
        <p:spPr>
          <a:xfrm>
            <a:off x="7315200" y="3520439"/>
            <a:ext cx="1371600" cy="5308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950" b="0" i="0" u="none" strike="noStrike" cap="none" dirty="0">
                <a:solidFill>
                  <a:srgbClr val="595959"/>
                </a:solidFill>
                <a:latin typeface="Open Sans"/>
                <a:ea typeface="Open Sans"/>
                <a:cs typeface="Open Sans"/>
                <a:sym typeface="Open Sans"/>
              </a:rPr>
              <a:t>day 90</a:t>
            </a:r>
            <a:br>
              <a:rPr lang="en-US" sz="950" b="0" i="0" u="none" strike="noStrike" cap="none" dirty="0">
                <a:solidFill>
                  <a:srgbClr val="595959"/>
                </a:solidFill>
                <a:latin typeface="Open Sans"/>
                <a:ea typeface="Open Sans"/>
                <a:cs typeface="Open Sans"/>
                <a:sym typeface="Open Sans"/>
              </a:rPr>
            </a:br>
            <a:r>
              <a:rPr lang="en-US" sz="950" b="0" i="0" u="none" strike="noStrike" cap="none" dirty="0">
                <a:solidFill>
                  <a:srgbClr val="595959"/>
                </a:solidFill>
                <a:latin typeface="Open Sans"/>
                <a:ea typeface="Open Sans"/>
                <a:cs typeface="Open Sans"/>
                <a:sym typeface="Open Sans"/>
              </a:rPr>
              <a:t>the quarterly report</a:t>
            </a:r>
          </a:p>
          <a:p>
            <a:pPr marL="0" marR="0" lvl="0" indent="0" algn="ctr" rtl="0">
              <a:lnSpc>
                <a:spcPct val="100000"/>
              </a:lnSpc>
              <a:spcBef>
                <a:spcPts val="0"/>
              </a:spcBef>
              <a:spcAft>
                <a:spcPts val="0"/>
              </a:spcAft>
              <a:buNone/>
            </a:pPr>
            <a:r>
              <a:rPr lang="en-US" sz="950" dirty="0">
                <a:solidFill>
                  <a:srgbClr val="595959"/>
                </a:solidFill>
                <a:latin typeface="Open Sans"/>
                <a:ea typeface="Open Sans"/>
                <a:cs typeface="Open Sans"/>
                <a:sym typeface="Open Sans"/>
              </a:rPr>
              <a:t>If noticed at all</a:t>
            </a:r>
            <a:endParaRPr dirty="0"/>
          </a:p>
        </p:txBody>
      </p:sp>
      <p:sp>
        <p:nvSpPr>
          <p:cNvPr id="422" name="Google Shape;422;p20"/>
          <p:cNvSpPr/>
          <p:nvPr/>
        </p:nvSpPr>
        <p:spPr>
          <a:xfrm>
            <a:off x="4800600" y="2468880"/>
            <a:ext cx="3200400" cy="548640"/>
          </a:xfrm>
          <a:prstGeom prst="rect">
            <a:avLst/>
          </a:prstGeom>
          <a:solidFill>
            <a:srgbClr val="FFFF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300" b="1" i="0" u="none" strike="noStrike" cap="none">
                <a:solidFill>
                  <a:srgbClr val="434343"/>
                </a:solidFill>
                <a:latin typeface="Open Sans"/>
                <a:ea typeface="Open Sans"/>
                <a:cs typeface="Open Sans"/>
                <a:sym typeface="Open Sans"/>
              </a:rPr>
              <a:t>85 days of missed opportunities</a:t>
            </a:r>
            <a:endParaRPr>
              <a:solidFill>
                <a:srgbClr val="434343"/>
              </a:solidFill>
            </a:endParaRPr>
          </a:p>
        </p:txBody>
      </p:sp>
      <p:cxnSp>
        <p:nvCxnSpPr>
          <p:cNvPr id="423" name="Google Shape;423;p20"/>
          <p:cNvCxnSpPr/>
          <p:nvPr/>
        </p:nvCxnSpPr>
        <p:spPr>
          <a:xfrm>
            <a:off x="4800600" y="2423160"/>
            <a:ext cx="0" cy="868680"/>
          </a:xfrm>
          <a:prstGeom prst="straightConnector1">
            <a:avLst/>
          </a:prstGeom>
          <a:noFill/>
          <a:ln w="12700" cap="flat" cmpd="sng">
            <a:solidFill>
              <a:srgbClr val="C9CDD4"/>
            </a:solidFill>
            <a:prstDash val="solid"/>
            <a:round/>
            <a:headEnd type="none" w="sm" len="sm"/>
            <a:tailEnd type="none" w="sm" len="sm"/>
          </a:ln>
        </p:spPr>
      </p:cxnSp>
      <p:cxnSp>
        <p:nvCxnSpPr>
          <p:cNvPr id="424" name="Google Shape;424;p20"/>
          <p:cNvCxnSpPr/>
          <p:nvPr/>
        </p:nvCxnSpPr>
        <p:spPr>
          <a:xfrm>
            <a:off x="8001000" y="2423160"/>
            <a:ext cx="0" cy="868680"/>
          </a:xfrm>
          <a:prstGeom prst="straightConnector1">
            <a:avLst/>
          </a:prstGeom>
          <a:noFill/>
          <a:ln w="12700" cap="flat" cmpd="sng">
            <a:solidFill>
              <a:srgbClr val="C9CDD4"/>
            </a:solidFill>
            <a:prstDash val="solid"/>
            <a:round/>
            <a:headEnd type="none" w="sm" len="sm"/>
            <a:tailEnd type="none" w="sm" len="sm"/>
          </a:ln>
        </p:spPr>
      </p:cxnSp>
      <p:sp>
        <p:nvSpPr>
          <p:cNvPr id="425" name="Google Shape;425;p20"/>
          <p:cNvSpPr/>
          <p:nvPr/>
        </p:nvSpPr>
        <p:spPr>
          <a:xfrm>
            <a:off x="3364992" y="1673352"/>
            <a:ext cx="128016" cy="128016"/>
          </a:xfrm>
          <a:prstGeom prst="ellipse">
            <a:avLst/>
          </a:prstGeom>
          <a:solidFill>
            <a:srgbClr val="A512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6" name="Google Shape;426;p20"/>
          <p:cNvSpPr/>
          <p:nvPr/>
        </p:nvSpPr>
        <p:spPr>
          <a:xfrm>
            <a:off x="4700016" y="1636776"/>
            <a:ext cx="201168" cy="201168"/>
          </a:xfrm>
          <a:prstGeom prst="ellipse">
            <a:avLst/>
          </a:prstGeom>
          <a:solidFill>
            <a:srgbClr val="A5121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7" name="Google Shape;427;p20"/>
          <p:cNvSpPr/>
          <p:nvPr/>
        </p:nvSpPr>
        <p:spPr>
          <a:xfrm>
            <a:off x="7900416" y="3282696"/>
            <a:ext cx="201168" cy="201168"/>
          </a:xfrm>
          <a:prstGeom prst="ellipse">
            <a:avLst/>
          </a:prstGeom>
          <a:solidFill>
            <a:srgbClr val="8A8F99"/>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5"/>
                                        </p:tgtEl>
                                        <p:attrNameLst>
                                          <p:attrName>style.visibility</p:attrName>
                                        </p:attrNameLst>
                                      </p:cBhvr>
                                      <p:to>
                                        <p:strVal val="visible"/>
                                      </p:to>
                                    </p:set>
                                    <p:animEffect transition="in" filter="fade">
                                      <p:cBhvr>
                                        <p:cTn id="7" dur="500"/>
                                        <p:tgtEl>
                                          <p:spTgt spid="415"/>
                                        </p:tgtEl>
                                      </p:cBhvr>
                                    </p:animEffect>
                                  </p:childTnLst>
                                </p:cTn>
                              </p:par>
                              <p:par>
                                <p:cTn id="8" presetID="10" presetClass="entr" presetSubtype="0" fill="hold" nodeType="withEffect">
                                  <p:stCondLst>
                                    <p:cond delay="0"/>
                                  </p:stCondLst>
                                  <p:childTnLst>
                                    <p:set>
                                      <p:cBhvr>
                                        <p:cTn id="9" dur="1" fill="hold">
                                          <p:stCondLst>
                                            <p:cond delay="0"/>
                                          </p:stCondLst>
                                        </p:cTn>
                                        <p:tgtEl>
                                          <p:spTgt spid="417"/>
                                        </p:tgtEl>
                                        <p:attrNameLst>
                                          <p:attrName>style.visibility</p:attrName>
                                        </p:attrNameLst>
                                      </p:cBhvr>
                                      <p:to>
                                        <p:strVal val="visible"/>
                                      </p:to>
                                    </p:set>
                                    <p:animEffect transition="in" filter="fade">
                                      <p:cBhvr>
                                        <p:cTn id="10" dur="500"/>
                                        <p:tgtEl>
                                          <p:spTgt spid="417"/>
                                        </p:tgtEl>
                                      </p:cBhvr>
                                    </p:animEffect>
                                  </p:childTnLst>
                                </p:cTn>
                              </p:par>
                              <p:par>
                                <p:cTn id="11" presetID="10" presetClass="entr" presetSubtype="0" fill="hold" nodeType="withEffect">
                                  <p:stCondLst>
                                    <p:cond delay="0"/>
                                  </p:stCondLst>
                                  <p:childTnLst>
                                    <p:set>
                                      <p:cBhvr>
                                        <p:cTn id="12" dur="1" fill="hold">
                                          <p:stCondLst>
                                            <p:cond delay="0"/>
                                          </p:stCondLst>
                                        </p:cTn>
                                        <p:tgtEl>
                                          <p:spTgt spid="425"/>
                                        </p:tgtEl>
                                        <p:attrNameLst>
                                          <p:attrName>style.visibility</p:attrName>
                                        </p:attrNameLst>
                                      </p:cBhvr>
                                      <p:to>
                                        <p:strVal val="visible"/>
                                      </p:to>
                                    </p:set>
                                    <p:animEffect transition="in" filter="fade">
                                      <p:cBhvr>
                                        <p:cTn id="13" dur="500"/>
                                        <p:tgtEl>
                                          <p:spTgt spid="425"/>
                                        </p:tgtEl>
                                      </p:cBhvr>
                                    </p:animEffect>
                                  </p:childTnLst>
                                </p:cTn>
                              </p:par>
                              <p:par>
                                <p:cTn id="14" presetID="10" presetClass="entr" presetSubtype="0" fill="hold" nodeType="withEffect">
                                  <p:stCondLst>
                                    <p:cond delay="0"/>
                                  </p:stCondLst>
                                  <p:childTnLst>
                                    <p:set>
                                      <p:cBhvr>
                                        <p:cTn id="15" dur="1" fill="hold">
                                          <p:stCondLst>
                                            <p:cond delay="0"/>
                                          </p:stCondLst>
                                        </p:cTn>
                                        <p:tgtEl>
                                          <p:spTgt spid="419"/>
                                        </p:tgtEl>
                                        <p:attrNameLst>
                                          <p:attrName>style.visibility</p:attrName>
                                        </p:attrNameLst>
                                      </p:cBhvr>
                                      <p:to>
                                        <p:strVal val="visible"/>
                                      </p:to>
                                    </p:set>
                                    <p:animEffect transition="in" filter="fade">
                                      <p:cBhvr>
                                        <p:cTn id="16" dur="500"/>
                                        <p:tgtEl>
                                          <p:spTgt spid="419"/>
                                        </p:tgtEl>
                                      </p:cBhvr>
                                    </p:animEffect>
                                  </p:childTnLst>
                                </p:cTn>
                              </p:par>
                              <p:par>
                                <p:cTn id="17" presetID="10" presetClass="entr" presetSubtype="0" fill="hold" nodeType="withEffect">
                                  <p:stCondLst>
                                    <p:cond delay="0"/>
                                  </p:stCondLst>
                                  <p:childTnLst>
                                    <p:set>
                                      <p:cBhvr>
                                        <p:cTn id="18" dur="1" fill="hold">
                                          <p:stCondLst>
                                            <p:cond delay="0"/>
                                          </p:stCondLst>
                                        </p:cTn>
                                        <p:tgtEl>
                                          <p:spTgt spid="426"/>
                                        </p:tgtEl>
                                        <p:attrNameLst>
                                          <p:attrName>style.visibility</p:attrName>
                                        </p:attrNameLst>
                                      </p:cBhvr>
                                      <p:to>
                                        <p:strVal val="visible"/>
                                      </p:to>
                                    </p:set>
                                    <p:animEffect transition="in" filter="fade">
                                      <p:cBhvr>
                                        <p:cTn id="19" dur="500"/>
                                        <p:tgtEl>
                                          <p:spTgt spid="426"/>
                                        </p:tgtEl>
                                      </p:cBhvr>
                                    </p:animEffect>
                                  </p:childTnLst>
                                </p:cTn>
                              </p:par>
                              <p:par>
                                <p:cTn id="20" presetID="10" presetClass="entr" presetSubtype="0" fill="hold" nodeType="withEffect">
                                  <p:stCondLst>
                                    <p:cond delay="0"/>
                                  </p:stCondLst>
                                  <p:childTnLst>
                                    <p:set>
                                      <p:cBhvr>
                                        <p:cTn id="21" dur="1" fill="hold">
                                          <p:stCondLst>
                                            <p:cond delay="0"/>
                                          </p:stCondLst>
                                        </p:cTn>
                                        <p:tgtEl>
                                          <p:spTgt spid="420"/>
                                        </p:tgtEl>
                                        <p:attrNameLst>
                                          <p:attrName>style.visibility</p:attrName>
                                        </p:attrNameLst>
                                      </p:cBhvr>
                                      <p:to>
                                        <p:strVal val="visible"/>
                                      </p:to>
                                    </p:set>
                                    <p:animEffect transition="in" filter="fade">
                                      <p:cBhvr>
                                        <p:cTn id="22" dur="500"/>
                                        <p:tgtEl>
                                          <p:spTgt spid="42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16"/>
                                        </p:tgtEl>
                                        <p:attrNameLst>
                                          <p:attrName>style.visibility</p:attrName>
                                        </p:attrNameLst>
                                      </p:cBhvr>
                                      <p:to>
                                        <p:strVal val="visible"/>
                                      </p:to>
                                    </p:set>
                                    <p:animEffect transition="in" filter="fade">
                                      <p:cBhvr>
                                        <p:cTn id="27" dur="500"/>
                                        <p:tgtEl>
                                          <p:spTgt spid="416"/>
                                        </p:tgtEl>
                                      </p:cBhvr>
                                    </p:animEffect>
                                  </p:childTnLst>
                                </p:cTn>
                              </p:par>
                              <p:par>
                                <p:cTn id="28" presetID="10" presetClass="entr" presetSubtype="0" fill="hold" nodeType="withEffect">
                                  <p:stCondLst>
                                    <p:cond delay="0"/>
                                  </p:stCondLst>
                                  <p:childTnLst>
                                    <p:set>
                                      <p:cBhvr>
                                        <p:cTn id="29" dur="1" fill="hold">
                                          <p:stCondLst>
                                            <p:cond delay="0"/>
                                          </p:stCondLst>
                                        </p:cTn>
                                        <p:tgtEl>
                                          <p:spTgt spid="418"/>
                                        </p:tgtEl>
                                        <p:attrNameLst>
                                          <p:attrName>style.visibility</p:attrName>
                                        </p:attrNameLst>
                                      </p:cBhvr>
                                      <p:to>
                                        <p:strVal val="visible"/>
                                      </p:to>
                                    </p:set>
                                    <p:animEffect transition="in" filter="fade">
                                      <p:cBhvr>
                                        <p:cTn id="30" dur="500"/>
                                        <p:tgtEl>
                                          <p:spTgt spid="418"/>
                                        </p:tgtEl>
                                      </p:cBhvr>
                                    </p:animEffect>
                                  </p:childTnLst>
                                </p:cTn>
                              </p:par>
                              <p:par>
                                <p:cTn id="31" presetID="10" presetClass="entr" presetSubtype="0" fill="hold" nodeType="withEffect">
                                  <p:stCondLst>
                                    <p:cond delay="0"/>
                                  </p:stCondLst>
                                  <p:childTnLst>
                                    <p:set>
                                      <p:cBhvr>
                                        <p:cTn id="32" dur="1" fill="hold">
                                          <p:stCondLst>
                                            <p:cond delay="0"/>
                                          </p:stCondLst>
                                        </p:cTn>
                                        <p:tgtEl>
                                          <p:spTgt spid="427"/>
                                        </p:tgtEl>
                                        <p:attrNameLst>
                                          <p:attrName>style.visibility</p:attrName>
                                        </p:attrNameLst>
                                      </p:cBhvr>
                                      <p:to>
                                        <p:strVal val="visible"/>
                                      </p:to>
                                    </p:set>
                                    <p:animEffect transition="in" filter="fade">
                                      <p:cBhvr>
                                        <p:cTn id="33" dur="500"/>
                                        <p:tgtEl>
                                          <p:spTgt spid="427"/>
                                        </p:tgtEl>
                                      </p:cBhvr>
                                    </p:animEffect>
                                  </p:childTnLst>
                                </p:cTn>
                              </p:par>
                              <p:par>
                                <p:cTn id="34" presetID="10" presetClass="entr" presetSubtype="0" fill="hold" nodeType="withEffect">
                                  <p:stCondLst>
                                    <p:cond delay="0"/>
                                  </p:stCondLst>
                                  <p:childTnLst>
                                    <p:set>
                                      <p:cBhvr>
                                        <p:cTn id="35" dur="1" fill="hold">
                                          <p:stCondLst>
                                            <p:cond delay="0"/>
                                          </p:stCondLst>
                                        </p:cTn>
                                        <p:tgtEl>
                                          <p:spTgt spid="421"/>
                                        </p:tgtEl>
                                        <p:attrNameLst>
                                          <p:attrName>style.visibility</p:attrName>
                                        </p:attrNameLst>
                                      </p:cBhvr>
                                      <p:to>
                                        <p:strVal val="visible"/>
                                      </p:to>
                                    </p:set>
                                    <p:animEffect transition="in" filter="fade">
                                      <p:cBhvr>
                                        <p:cTn id="36" dur="500"/>
                                        <p:tgtEl>
                                          <p:spTgt spid="42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22"/>
                                        </p:tgtEl>
                                        <p:attrNameLst>
                                          <p:attrName>style.visibility</p:attrName>
                                        </p:attrNameLst>
                                      </p:cBhvr>
                                      <p:to>
                                        <p:strVal val="visible"/>
                                      </p:to>
                                    </p:set>
                                    <p:animEffect transition="in" filter="fade">
                                      <p:cBhvr>
                                        <p:cTn id="41" dur="500"/>
                                        <p:tgtEl>
                                          <p:spTgt spid="422"/>
                                        </p:tgtEl>
                                      </p:cBhvr>
                                    </p:animEffect>
                                  </p:childTnLst>
                                </p:cTn>
                              </p:par>
                              <p:par>
                                <p:cTn id="42" presetID="10" presetClass="entr" presetSubtype="0" fill="hold" nodeType="withEffect">
                                  <p:stCondLst>
                                    <p:cond delay="0"/>
                                  </p:stCondLst>
                                  <p:childTnLst>
                                    <p:set>
                                      <p:cBhvr>
                                        <p:cTn id="43" dur="1" fill="hold">
                                          <p:stCondLst>
                                            <p:cond delay="0"/>
                                          </p:stCondLst>
                                        </p:cTn>
                                        <p:tgtEl>
                                          <p:spTgt spid="423"/>
                                        </p:tgtEl>
                                        <p:attrNameLst>
                                          <p:attrName>style.visibility</p:attrName>
                                        </p:attrNameLst>
                                      </p:cBhvr>
                                      <p:to>
                                        <p:strVal val="visible"/>
                                      </p:to>
                                    </p:set>
                                    <p:animEffect transition="in" filter="fade">
                                      <p:cBhvr>
                                        <p:cTn id="44" dur="500"/>
                                        <p:tgtEl>
                                          <p:spTgt spid="423"/>
                                        </p:tgtEl>
                                      </p:cBhvr>
                                    </p:animEffect>
                                  </p:childTnLst>
                                </p:cTn>
                              </p:par>
                              <p:par>
                                <p:cTn id="45" presetID="10" presetClass="entr" presetSubtype="0" fill="hold" nodeType="withEffect">
                                  <p:stCondLst>
                                    <p:cond delay="0"/>
                                  </p:stCondLst>
                                  <p:childTnLst>
                                    <p:set>
                                      <p:cBhvr>
                                        <p:cTn id="46" dur="1" fill="hold">
                                          <p:stCondLst>
                                            <p:cond delay="0"/>
                                          </p:stCondLst>
                                        </p:cTn>
                                        <p:tgtEl>
                                          <p:spTgt spid="424"/>
                                        </p:tgtEl>
                                        <p:attrNameLst>
                                          <p:attrName>style.visibility</p:attrName>
                                        </p:attrNameLst>
                                      </p:cBhvr>
                                      <p:to>
                                        <p:strVal val="visible"/>
                                      </p:to>
                                    </p:set>
                                    <p:animEffect transition="in" filter="fade">
                                      <p:cBhvr>
                                        <p:cTn id="47" dur="500"/>
                                        <p:tgtEl>
                                          <p:spTgt spid="4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406"/>
                                        </p:tgtEl>
                                        <p:attrNameLst>
                                          <p:attrName>style.visibility</p:attrName>
                                        </p:attrNameLst>
                                      </p:cBhvr>
                                      <p:to>
                                        <p:strVal val="visible"/>
                                      </p:to>
                                    </p:set>
                                    <p:animEffect transition="in" filter="fade">
                                      <p:cBhvr>
                                        <p:cTn id="52" dur="500"/>
                                        <p:tgtEl>
                                          <p:spTgt spid="4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334"/>
        <p:cNvGrpSpPr/>
        <p:nvPr/>
      </p:nvGrpSpPr>
      <p:grpSpPr>
        <a:xfrm>
          <a:off x="0" y="0"/>
          <a:ext cx="0" cy="0"/>
          <a:chOff x="0" y="0"/>
          <a:chExt cx="0" cy="0"/>
        </a:xfrm>
      </p:grpSpPr>
      <p:sp>
        <p:nvSpPr>
          <p:cNvPr id="335" name="Google Shape;335;p10"/>
          <p:cNvSpPr/>
          <p:nvPr/>
        </p:nvSpPr>
        <p:spPr>
          <a:xfrm>
            <a:off x="4445000" y="1280150"/>
            <a:ext cx="4023300" cy="19539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336" name="Google Shape;336;p10"/>
          <p:cNvSpPr/>
          <p:nvPr/>
        </p:nvSpPr>
        <p:spPr>
          <a:xfrm>
            <a:off x="4445000" y="3472875"/>
            <a:ext cx="4023300" cy="1051500"/>
          </a:xfrm>
          <a:prstGeom prst="rect">
            <a:avLst/>
          </a:prstGeom>
          <a:solidFill>
            <a:srgbClr val="9CA3AF"/>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337" name="Google Shape;337;p10"/>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THE HONEST TEST</a:t>
            </a:r>
            <a:endParaRPr sz="1000" b="0" i="0" u="none" strike="noStrike" cap="none">
              <a:solidFill>
                <a:schemeClr val="dk1"/>
              </a:solidFill>
              <a:latin typeface="Open Sans"/>
              <a:ea typeface="Open Sans"/>
              <a:cs typeface="Open Sans"/>
              <a:sym typeface="Open Sans"/>
            </a:endParaRPr>
          </a:p>
        </p:txBody>
      </p:sp>
      <p:sp>
        <p:nvSpPr>
          <p:cNvPr id="338" name="Google Shape;338;p10"/>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Measure against the decision you did not make</a:t>
            </a:r>
            <a:endParaRPr sz="2400" b="0" i="0" u="none" strike="noStrike" cap="none">
              <a:solidFill>
                <a:schemeClr val="dk1"/>
              </a:solidFill>
              <a:latin typeface="Open Sans"/>
              <a:ea typeface="Open Sans"/>
              <a:cs typeface="Open Sans"/>
              <a:sym typeface="Open Sans"/>
            </a:endParaRPr>
          </a:p>
        </p:txBody>
      </p:sp>
      <p:sp>
        <p:nvSpPr>
          <p:cNvPr id="339" name="Google Shape;339;p10"/>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cxnSp>
        <p:nvCxnSpPr>
          <p:cNvPr id="340" name="Google Shape;340;p10"/>
          <p:cNvCxnSpPr/>
          <p:nvPr/>
        </p:nvCxnSpPr>
        <p:spPr>
          <a:xfrm>
            <a:off x="2697480" y="2284603"/>
            <a:ext cx="567000" cy="960000"/>
          </a:xfrm>
          <a:prstGeom prst="straightConnector1">
            <a:avLst/>
          </a:prstGeom>
          <a:noFill/>
          <a:ln w="22225" cap="flat" cmpd="sng">
            <a:solidFill>
              <a:srgbClr val="A5121C"/>
            </a:solidFill>
            <a:prstDash val="solid"/>
            <a:round/>
            <a:headEnd type="none" w="sm" len="sm"/>
            <a:tailEnd type="triangle" w="med" len="med"/>
          </a:ln>
        </p:spPr>
      </p:cxnSp>
      <p:cxnSp>
        <p:nvCxnSpPr>
          <p:cNvPr id="341" name="Google Shape;341;p10"/>
          <p:cNvCxnSpPr/>
          <p:nvPr/>
        </p:nvCxnSpPr>
        <p:spPr>
          <a:xfrm flipH="1">
            <a:off x="1600320" y="3747643"/>
            <a:ext cx="1417200" cy="9000"/>
          </a:xfrm>
          <a:prstGeom prst="straightConnector1">
            <a:avLst/>
          </a:prstGeom>
          <a:noFill/>
          <a:ln w="22225" cap="flat" cmpd="sng">
            <a:solidFill>
              <a:srgbClr val="A5121C"/>
            </a:solidFill>
            <a:prstDash val="solid"/>
            <a:round/>
            <a:headEnd type="none" w="sm" len="sm"/>
            <a:tailEnd type="triangle" w="med" len="med"/>
          </a:ln>
        </p:spPr>
      </p:cxnSp>
      <p:cxnSp>
        <p:nvCxnSpPr>
          <p:cNvPr id="342" name="Google Shape;342;p10"/>
          <p:cNvCxnSpPr/>
          <p:nvPr/>
        </p:nvCxnSpPr>
        <p:spPr>
          <a:xfrm rot="10800000" flipH="1">
            <a:off x="1353312" y="2284723"/>
            <a:ext cx="567000" cy="960000"/>
          </a:xfrm>
          <a:prstGeom prst="straightConnector1">
            <a:avLst/>
          </a:prstGeom>
          <a:noFill/>
          <a:ln w="22225" cap="flat" cmpd="sng">
            <a:solidFill>
              <a:srgbClr val="A5121C"/>
            </a:solidFill>
            <a:prstDash val="solid"/>
            <a:round/>
            <a:headEnd type="none" w="sm" len="sm"/>
            <a:tailEnd type="triangle" w="med" len="med"/>
          </a:ln>
        </p:spPr>
      </p:cxnSp>
      <p:sp>
        <p:nvSpPr>
          <p:cNvPr id="343" name="Google Shape;343;p10"/>
          <p:cNvSpPr/>
          <p:nvPr/>
        </p:nvSpPr>
        <p:spPr>
          <a:xfrm>
            <a:off x="1874520" y="1489075"/>
            <a:ext cx="868800" cy="86880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4" name="Google Shape;344;p10"/>
          <p:cNvSpPr txBox="1"/>
          <p:nvPr/>
        </p:nvSpPr>
        <p:spPr>
          <a:xfrm>
            <a:off x="1874520" y="1489075"/>
            <a:ext cx="868800" cy="868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Open Sans"/>
                <a:ea typeface="Open Sans"/>
                <a:cs typeface="Open Sans"/>
                <a:sym typeface="Open Sans"/>
              </a:rPr>
              <a:t>See</a:t>
            </a:r>
            <a:endParaRPr sz="1300" b="0" i="0" u="none" strike="noStrike" cap="none">
              <a:solidFill>
                <a:schemeClr val="dk1"/>
              </a:solidFill>
              <a:latin typeface="Open Sans"/>
              <a:ea typeface="Open Sans"/>
              <a:cs typeface="Open Sans"/>
              <a:sym typeface="Open Sans"/>
            </a:endParaRPr>
          </a:p>
        </p:txBody>
      </p:sp>
      <p:sp>
        <p:nvSpPr>
          <p:cNvPr id="345" name="Google Shape;345;p10"/>
          <p:cNvSpPr txBox="1"/>
          <p:nvPr/>
        </p:nvSpPr>
        <p:spPr>
          <a:xfrm>
            <a:off x="1881499" y="2403475"/>
            <a:ext cx="854700" cy="411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95959"/>
              </a:buClr>
              <a:buSzPts val="950"/>
              <a:buFont typeface="Calibri"/>
              <a:buNone/>
            </a:pPr>
            <a:r>
              <a:rPr lang="en-US" sz="950" b="0" i="0" u="none" strike="noStrike" cap="none">
                <a:solidFill>
                  <a:srgbClr val="595959"/>
                </a:solidFill>
                <a:latin typeface="Open Sans"/>
                <a:ea typeface="Open Sans"/>
                <a:cs typeface="Open Sans"/>
                <a:sym typeface="Open Sans"/>
              </a:rPr>
              <a:t>a trusted number</a:t>
            </a:r>
            <a:endParaRPr sz="950" b="0" i="0" u="none" strike="noStrike" cap="none">
              <a:solidFill>
                <a:schemeClr val="dk1"/>
              </a:solidFill>
              <a:latin typeface="Open Sans"/>
              <a:ea typeface="Open Sans"/>
              <a:cs typeface="Open Sans"/>
              <a:sym typeface="Open Sans"/>
            </a:endParaRPr>
          </a:p>
        </p:txBody>
      </p:sp>
      <p:sp>
        <p:nvSpPr>
          <p:cNvPr id="346" name="Google Shape;346;p10"/>
          <p:cNvSpPr/>
          <p:nvPr/>
        </p:nvSpPr>
        <p:spPr>
          <a:xfrm>
            <a:off x="3063240" y="3317875"/>
            <a:ext cx="868800" cy="86880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7" name="Google Shape;347;p10"/>
          <p:cNvSpPr txBox="1"/>
          <p:nvPr/>
        </p:nvSpPr>
        <p:spPr>
          <a:xfrm>
            <a:off x="3063240" y="3317875"/>
            <a:ext cx="868800" cy="868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Open Sans"/>
                <a:ea typeface="Open Sans"/>
                <a:cs typeface="Open Sans"/>
                <a:sym typeface="Open Sans"/>
              </a:rPr>
              <a:t>Act</a:t>
            </a:r>
            <a:endParaRPr sz="1300" b="0" i="0" u="none" strike="noStrike" cap="none">
              <a:solidFill>
                <a:schemeClr val="dk1"/>
              </a:solidFill>
              <a:latin typeface="Open Sans"/>
              <a:ea typeface="Open Sans"/>
              <a:cs typeface="Open Sans"/>
              <a:sym typeface="Open Sans"/>
            </a:endParaRPr>
          </a:p>
        </p:txBody>
      </p:sp>
      <p:sp>
        <p:nvSpPr>
          <p:cNvPr id="348" name="Google Shape;348;p10"/>
          <p:cNvSpPr txBox="1"/>
          <p:nvPr/>
        </p:nvSpPr>
        <p:spPr>
          <a:xfrm>
            <a:off x="2846051" y="4232275"/>
            <a:ext cx="1303200" cy="411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95959"/>
              </a:buClr>
              <a:buSzPts val="950"/>
              <a:buFont typeface="Calibri"/>
              <a:buNone/>
            </a:pPr>
            <a:r>
              <a:rPr lang="en-US" sz="950" b="0" i="0" u="none" strike="noStrike" cap="none">
                <a:solidFill>
                  <a:srgbClr val="595959"/>
                </a:solidFill>
                <a:latin typeface="Open Sans"/>
                <a:ea typeface="Open Sans"/>
                <a:cs typeface="Open Sans"/>
                <a:sym typeface="Open Sans"/>
              </a:rPr>
              <a:t>an approved action on a real customer</a:t>
            </a:r>
            <a:endParaRPr sz="950" b="0" i="0" u="none" strike="noStrike" cap="none">
              <a:solidFill>
                <a:schemeClr val="dk1"/>
              </a:solidFill>
              <a:latin typeface="Open Sans"/>
              <a:ea typeface="Open Sans"/>
              <a:cs typeface="Open Sans"/>
              <a:sym typeface="Open Sans"/>
            </a:endParaRPr>
          </a:p>
        </p:txBody>
      </p:sp>
      <p:sp>
        <p:nvSpPr>
          <p:cNvPr id="349" name="Google Shape;349;p10"/>
          <p:cNvSpPr/>
          <p:nvPr/>
        </p:nvSpPr>
        <p:spPr>
          <a:xfrm>
            <a:off x="685800" y="3317875"/>
            <a:ext cx="868800" cy="8688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50" name="Google Shape;350;p10"/>
          <p:cNvSpPr txBox="1"/>
          <p:nvPr/>
        </p:nvSpPr>
        <p:spPr>
          <a:xfrm>
            <a:off x="685800" y="3317875"/>
            <a:ext cx="868800" cy="868800"/>
          </a:xfrm>
          <a:prstGeom prst="rect">
            <a:avLst/>
          </a:prstGeom>
          <a:no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300"/>
              <a:buFont typeface="Arial"/>
              <a:buNone/>
            </a:pPr>
            <a:r>
              <a:rPr lang="en-US" sz="1300" b="1" i="0" u="none" strike="noStrike" cap="none">
                <a:solidFill>
                  <a:srgbClr val="FFFFFF"/>
                </a:solidFill>
                <a:latin typeface="Open Sans"/>
                <a:ea typeface="Open Sans"/>
                <a:cs typeface="Open Sans"/>
                <a:sym typeface="Open Sans"/>
              </a:rPr>
              <a:t>Measure</a:t>
            </a:r>
            <a:endParaRPr sz="1300" b="0" i="0" u="none" strike="noStrike" cap="none">
              <a:solidFill>
                <a:schemeClr val="dk1"/>
              </a:solidFill>
              <a:latin typeface="Open Sans"/>
              <a:ea typeface="Open Sans"/>
              <a:cs typeface="Open Sans"/>
              <a:sym typeface="Open Sans"/>
            </a:endParaRPr>
          </a:p>
        </p:txBody>
      </p:sp>
      <p:sp>
        <p:nvSpPr>
          <p:cNvPr id="351" name="Google Shape;351;p10"/>
          <p:cNvSpPr txBox="1"/>
          <p:nvPr/>
        </p:nvSpPr>
        <p:spPr>
          <a:xfrm>
            <a:off x="551801" y="4232275"/>
            <a:ext cx="1136700" cy="4116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Clr>
                <a:srgbClr val="595959"/>
              </a:buClr>
              <a:buSzPts val="950"/>
              <a:buFont typeface="Calibri"/>
              <a:buNone/>
            </a:pPr>
            <a:r>
              <a:rPr lang="en-US" sz="950" b="0" i="0" u="none" strike="noStrike" cap="none">
                <a:solidFill>
                  <a:srgbClr val="595959"/>
                </a:solidFill>
                <a:latin typeface="Open Sans"/>
                <a:ea typeface="Open Sans"/>
                <a:cs typeface="Open Sans"/>
                <a:sym typeface="Open Sans"/>
              </a:rPr>
              <a:t>the difference against those left alone</a:t>
            </a:r>
            <a:endParaRPr sz="950" b="0" i="0" u="none" strike="noStrike" cap="none">
              <a:solidFill>
                <a:schemeClr val="dk1"/>
              </a:solidFill>
              <a:latin typeface="Open Sans"/>
              <a:ea typeface="Open Sans"/>
              <a:cs typeface="Open Sans"/>
              <a:sym typeface="Open Sans"/>
            </a:endParaRPr>
          </a:p>
        </p:txBody>
      </p:sp>
      <p:sp>
        <p:nvSpPr>
          <p:cNvPr id="352" name="Google Shape;352;p10"/>
          <p:cNvSpPr txBox="1"/>
          <p:nvPr/>
        </p:nvSpPr>
        <p:spPr>
          <a:xfrm>
            <a:off x="4673600" y="1496695"/>
            <a:ext cx="3612000" cy="3201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1250"/>
              <a:buFont typeface="Arial"/>
              <a:buNone/>
            </a:pPr>
            <a:r>
              <a:rPr lang="en-US" sz="1250" b="1" i="0" u="none" strike="noStrike" cap="none">
                <a:solidFill>
                  <a:srgbClr val="171C28"/>
                </a:solidFill>
                <a:latin typeface="Open Sans"/>
                <a:ea typeface="Open Sans"/>
                <a:cs typeface="Open Sans"/>
                <a:sym typeface="Open Sans"/>
              </a:rPr>
              <a:t>The honest question</a:t>
            </a:r>
            <a:endParaRPr sz="1250" b="0" i="0" u="none" strike="noStrike" cap="none">
              <a:solidFill>
                <a:schemeClr val="dk1"/>
              </a:solidFill>
              <a:latin typeface="Open Sans"/>
              <a:ea typeface="Open Sans"/>
              <a:cs typeface="Open Sans"/>
              <a:sym typeface="Open Sans"/>
            </a:endParaRPr>
          </a:p>
        </p:txBody>
      </p:sp>
      <p:sp>
        <p:nvSpPr>
          <p:cNvPr id="353" name="Google Shape;353;p10"/>
          <p:cNvSpPr txBox="1"/>
          <p:nvPr/>
        </p:nvSpPr>
        <p:spPr>
          <a:xfrm>
            <a:off x="4673600" y="1920240"/>
            <a:ext cx="3612000" cy="100584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171C28"/>
              </a:buClr>
              <a:buSzPts val="1050"/>
              <a:buFont typeface="Calibri"/>
              <a:buNone/>
            </a:pPr>
            <a:r>
              <a:rPr lang="en-US" sz="1050" b="0" i="1" u="none" strike="noStrike" cap="none">
                <a:solidFill>
                  <a:srgbClr val="171C28"/>
                </a:solidFill>
                <a:latin typeface="Open Sans"/>
                <a:ea typeface="Open Sans"/>
                <a:cs typeface="Open Sans"/>
                <a:sym typeface="Open Sans"/>
              </a:rPr>
              <a:t>The only question that matters in the boardroom: did the customers we acted on behave differently from the ones we left alone?</a:t>
            </a:r>
            <a:endParaRPr sz="1050" b="0" i="0" u="none" strike="noStrike" cap="none">
              <a:solidFill>
                <a:schemeClr val="dk1"/>
              </a:solidFill>
              <a:latin typeface="Open Sans"/>
              <a:ea typeface="Open Sans"/>
              <a:cs typeface="Open Sans"/>
              <a:sym typeface="Open Sans"/>
            </a:endParaRPr>
          </a:p>
        </p:txBody>
      </p:sp>
      <p:sp>
        <p:nvSpPr>
          <p:cNvPr id="354" name="Google Shape;354;p10"/>
          <p:cNvSpPr txBox="1"/>
          <p:nvPr/>
        </p:nvSpPr>
        <p:spPr>
          <a:xfrm>
            <a:off x="4673600" y="3576320"/>
            <a:ext cx="3612000" cy="8688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A5121C"/>
              </a:buClr>
              <a:buSzPts val="1150"/>
              <a:buFont typeface="Arial"/>
              <a:buNone/>
            </a:pPr>
            <a:r>
              <a:rPr lang="en-US" sz="1150" b="1" i="0" u="none" strike="noStrike" cap="none">
                <a:solidFill>
                  <a:schemeClr val="lt1"/>
                </a:solidFill>
                <a:latin typeface="Open Sans"/>
                <a:ea typeface="Open Sans"/>
                <a:cs typeface="Open Sans"/>
                <a:sym typeface="Open Sans"/>
              </a:rPr>
              <a:t>Lift measured this way is the only AI result a regulator, an auditor and a finance director will all accept. Everything else is a demo.</a:t>
            </a:r>
            <a:endParaRPr sz="1150" b="0" i="0" u="none" strike="noStrike" cap="none">
              <a:solidFill>
                <a:schemeClr val="lt1"/>
              </a:solidFill>
              <a:latin typeface="Open Sans"/>
              <a:ea typeface="Open Sans"/>
              <a:cs typeface="Open Sans"/>
              <a:sym typeface="Open Sans"/>
            </a:endParaRPr>
          </a:p>
        </p:txBody>
      </p:sp>
      <p:grpSp>
        <p:nvGrpSpPr>
          <p:cNvPr id="355" name="Google Shape;355;p10"/>
          <p:cNvGrpSpPr/>
          <p:nvPr/>
        </p:nvGrpSpPr>
        <p:grpSpPr>
          <a:xfrm>
            <a:off x="205335" y="240902"/>
            <a:ext cx="140711" cy="522704"/>
            <a:chOff x="3889900" y="2732875"/>
            <a:chExt cx="979200" cy="3480050"/>
          </a:xfrm>
        </p:grpSpPr>
        <p:sp>
          <p:nvSpPr>
            <p:cNvPr id="356" name="Google Shape;356;p10"/>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57" name="Google Shape;357;p10"/>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58" name="Google Shape;358;p10"/>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359" name="Google Shape;359;p10"/>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360" name="Google Shape;360;p10"/>
          <p:cNvGrpSpPr/>
          <p:nvPr/>
        </p:nvGrpSpPr>
        <p:grpSpPr>
          <a:xfrm rot="-5400000">
            <a:off x="8626800" y="4596264"/>
            <a:ext cx="147076" cy="500083"/>
            <a:chOff x="3889900" y="2732875"/>
            <a:chExt cx="979200" cy="3480050"/>
          </a:xfrm>
        </p:grpSpPr>
        <p:sp>
          <p:nvSpPr>
            <p:cNvPr id="361" name="Google Shape;361;p10"/>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62" name="Google Shape;362;p10"/>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63" name="Google Shape;363;p10"/>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314"/>
        <p:cNvGrpSpPr/>
        <p:nvPr/>
      </p:nvGrpSpPr>
      <p:grpSpPr>
        <a:xfrm>
          <a:off x="0" y="0"/>
          <a:ext cx="0" cy="0"/>
          <a:chOff x="0" y="0"/>
          <a:chExt cx="0" cy="0"/>
        </a:xfrm>
      </p:grpSpPr>
      <p:pic>
        <p:nvPicPr>
          <p:cNvPr id="315" name="Google Shape;315;p19" descr="pl_statement_v2.png"/>
          <p:cNvPicPr preferRelativeResize="0"/>
          <p:nvPr/>
        </p:nvPicPr>
        <p:blipFill rotWithShape="1">
          <a:blip r:embed="rId2">
            <a:alphaModFix/>
          </a:blip>
          <a:srcRect/>
          <a:stretch/>
        </p:blipFill>
        <p:spPr>
          <a:xfrm>
            <a:off x="822960" y="1207008"/>
            <a:ext cx="4754880" cy="2697480"/>
          </a:xfrm>
          <a:prstGeom prst="rect">
            <a:avLst/>
          </a:prstGeom>
          <a:noFill/>
          <a:ln>
            <a:noFill/>
          </a:ln>
        </p:spPr>
      </p:pic>
      <p:sp>
        <p:nvSpPr>
          <p:cNvPr id="316" name="Google Shape;316;p19"/>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THE GOAL</a:t>
            </a:r>
            <a:endParaRPr sz="1000" b="0" i="0" u="none" strike="noStrike" cap="none">
              <a:solidFill>
                <a:schemeClr val="dk1"/>
              </a:solidFill>
              <a:latin typeface="Open Sans"/>
              <a:ea typeface="Open Sans"/>
              <a:cs typeface="Open Sans"/>
              <a:sym typeface="Open Sans"/>
            </a:endParaRPr>
          </a:p>
        </p:txBody>
      </p:sp>
      <p:sp>
        <p:nvSpPr>
          <p:cNvPr id="317" name="Google Shape;317;p19"/>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AI in the top line</a:t>
            </a:r>
            <a:endParaRPr sz="2400" b="0" i="0" u="none" strike="noStrike" cap="none">
              <a:solidFill>
                <a:schemeClr val="dk1"/>
              </a:solidFill>
              <a:latin typeface="Open Sans"/>
              <a:ea typeface="Open Sans"/>
              <a:cs typeface="Open Sans"/>
              <a:sym typeface="Open Sans"/>
            </a:endParaRPr>
          </a:p>
        </p:txBody>
      </p:sp>
      <p:sp>
        <p:nvSpPr>
          <p:cNvPr id="318" name="Google Shape;318;p19"/>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319" name="Google Shape;319;p19"/>
          <p:cNvSpPr txBox="1"/>
          <p:nvPr/>
        </p:nvSpPr>
        <p:spPr>
          <a:xfrm>
            <a:off x="6035040" y="1783080"/>
            <a:ext cx="2606040" cy="13716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250"/>
              <a:buFont typeface="Arial"/>
              <a:buNone/>
            </a:pPr>
            <a:r>
              <a:rPr lang="en-US" sz="1200" b="0" i="0" u="none" strike="noStrike" cap="none" dirty="0">
                <a:solidFill>
                  <a:srgbClr val="171C28"/>
                </a:solidFill>
                <a:latin typeface="Open Sans"/>
                <a:ea typeface="Open Sans"/>
                <a:cs typeface="Open Sans"/>
                <a:sym typeface="Open Sans"/>
              </a:rPr>
              <a:t>The red line is a sum of measured differences: acted versus left alone, decision by decision.</a:t>
            </a:r>
            <a:br>
              <a:rPr lang="en-US" sz="1250" b="0" i="0" u="none" strike="noStrike" cap="none" dirty="0">
                <a:solidFill>
                  <a:srgbClr val="171C28"/>
                </a:solidFill>
                <a:latin typeface="Open Sans"/>
                <a:ea typeface="Open Sans"/>
                <a:cs typeface="Open Sans"/>
                <a:sym typeface="Open Sans"/>
              </a:rPr>
            </a:br>
            <a:endParaRPr sz="1250" b="0" i="0" u="none" strike="noStrike" cap="none" dirty="0">
              <a:solidFill>
                <a:schemeClr val="dk1"/>
              </a:solidFill>
              <a:latin typeface="Open Sans"/>
              <a:ea typeface="Open Sans"/>
              <a:cs typeface="Open Sans"/>
              <a:sym typeface="Open Sans"/>
            </a:endParaRPr>
          </a:p>
        </p:txBody>
      </p:sp>
      <p:sp>
        <p:nvSpPr>
          <p:cNvPr id="320" name="Google Shape;320;p19"/>
          <p:cNvSpPr txBox="1"/>
          <p:nvPr/>
        </p:nvSpPr>
        <p:spPr>
          <a:xfrm>
            <a:off x="548650" y="4069075"/>
            <a:ext cx="7426500" cy="567000"/>
          </a:xfrm>
          <a:prstGeom prst="rect">
            <a:avLst/>
          </a:prstGeom>
          <a:solidFill>
            <a:srgbClr val="2B355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Measured uplift is how AI earns its line in the income statement.</a:t>
            </a:r>
            <a:endParaRPr sz="1400" b="0" i="0" u="none" strike="noStrike" cap="none">
              <a:solidFill>
                <a:schemeClr val="dk1"/>
              </a:solidFill>
              <a:latin typeface="Open Sans"/>
              <a:ea typeface="Open Sans"/>
              <a:cs typeface="Open Sans"/>
              <a:sym typeface="Open Sans"/>
            </a:endParaRPr>
          </a:p>
        </p:txBody>
      </p:sp>
      <p:grpSp>
        <p:nvGrpSpPr>
          <p:cNvPr id="321" name="Google Shape;321;p19"/>
          <p:cNvGrpSpPr/>
          <p:nvPr/>
        </p:nvGrpSpPr>
        <p:grpSpPr>
          <a:xfrm>
            <a:off x="205335" y="240902"/>
            <a:ext cx="140711" cy="522704"/>
            <a:chOff x="3889900" y="2732875"/>
            <a:chExt cx="979200" cy="3480050"/>
          </a:xfrm>
        </p:grpSpPr>
        <p:sp>
          <p:nvSpPr>
            <p:cNvPr id="322" name="Google Shape;322;p19"/>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23" name="Google Shape;323;p19"/>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24" name="Google Shape;324;p19"/>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325" name="Google Shape;325;p19"/>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326" name="Google Shape;326;p19"/>
          <p:cNvGrpSpPr/>
          <p:nvPr/>
        </p:nvGrpSpPr>
        <p:grpSpPr>
          <a:xfrm rot="-5400000">
            <a:off x="8626800" y="4596264"/>
            <a:ext cx="147076" cy="500083"/>
            <a:chOff x="3889900" y="2732875"/>
            <a:chExt cx="979200" cy="3480050"/>
          </a:xfrm>
        </p:grpSpPr>
        <p:sp>
          <p:nvSpPr>
            <p:cNvPr id="327" name="Google Shape;327;p19"/>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28" name="Google Shape;328;p19"/>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29" name="Google Shape;329;p19"/>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368"/>
        <p:cNvGrpSpPr/>
        <p:nvPr/>
      </p:nvGrpSpPr>
      <p:grpSpPr>
        <a:xfrm>
          <a:off x="0" y="0"/>
          <a:ext cx="0" cy="0"/>
          <a:chOff x="0" y="0"/>
          <a:chExt cx="0" cy="0"/>
        </a:xfrm>
      </p:grpSpPr>
      <p:sp>
        <p:nvSpPr>
          <p:cNvPr id="369" name="Google Shape;369;p11"/>
          <p:cNvSpPr/>
          <p:nvPr/>
        </p:nvSpPr>
        <p:spPr>
          <a:xfrm>
            <a:off x="548650" y="1371600"/>
            <a:ext cx="3931800" cy="118872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370" name="Google Shape;370;p11"/>
          <p:cNvSpPr/>
          <p:nvPr/>
        </p:nvSpPr>
        <p:spPr>
          <a:xfrm>
            <a:off x="4681788" y="1371600"/>
            <a:ext cx="3931800" cy="118872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371" name="Google Shape;371;p11"/>
          <p:cNvSpPr/>
          <p:nvPr/>
        </p:nvSpPr>
        <p:spPr>
          <a:xfrm>
            <a:off x="548650" y="2743200"/>
            <a:ext cx="3931800" cy="118872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372" name="Google Shape;372;p11"/>
          <p:cNvSpPr/>
          <p:nvPr/>
        </p:nvSpPr>
        <p:spPr>
          <a:xfrm>
            <a:off x="4681788" y="2743200"/>
            <a:ext cx="3931800" cy="118872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373" name="Google Shape;373;p11"/>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DESIGN RULES</a:t>
            </a:r>
            <a:endParaRPr sz="1000" b="0" i="0" u="none" strike="noStrike" cap="none">
              <a:solidFill>
                <a:schemeClr val="dk1"/>
              </a:solidFill>
              <a:latin typeface="Open Sans"/>
              <a:ea typeface="Open Sans"/>
              <a:cs typeface="Open Sans"/>
              <a:sym typeface="Open Sans"/>
            </a:endParaRPr>
          </a:p>
        </p:txBody>
      </p:sp>
      <p:sp>
        <p:nvSpPr>
          <p:cNvPr id="374" name="Google Shape;374;p11"/>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A person in the loop, by design</a:t>
            </a:r>
            <a:endParaRPr sz="2400" b="0" i="0" u="none" strike="noStrike" cap="none">
              <a:solidFill>
                <a:schemeClr val="dk1"/>
              </a:solidFill>
              <a:latin typeface="Open Sans"/>
              <a:ea typeface="Open Sans"/>
              <a:cs typeface="Open Sans"/>
              <a:sym typeface="Open Sans"/>
            </a:endParaRPr>
          </a:p>
        </p:txBody>
      </p:sp>
      <p:sp>
        <p:nvSpPr>
          <p:cNvPr id="375" name="Google Shape;375;p11"/>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376" name="Google Shape;376;p11"/>
          <p:cNvSpPr/>
          <p:nvPr/>
        </p:nvSpPr>
        <p:spPr>
          <a:xfrm>
            <a:off x="749808" y="1714500"/>
            <a:ext cx="502920" cy="50292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77" name="Google Shape;377;p11" descr="C:\Users\FilipPetrovski\Documents\Company Strategy\MSE_deck_build\assets\icons\FiGitBranch_white.png"/>
          <p:cNvPicPr preferRelativeResize="0"/>
          <p:nvPr/>
        </p:nvPicPr>
        <p:blipFill rotWithShape="1">
          <a:blip r:embed="rId2">
            <a:alphaModFix/>
          </a:blip>
          <a:srcRect/>
          <a:stretch/>
        </p:blipFill>
        <p:spPr>
          <a:xfrm>
            <a:off x="875538" y="1842516"/>
            <a:ext cx="251460" cy="251460"/>
          </a:xfrm>
          <a:prstGeom prst="rect">
            <a:avLst/>
          </a:prstGeom>
          <a:noFill/>
          <a:ln>
            <a:noFill/>
          </a:ln>
        </p:spPr>
      </p:pic>
      <p:sp>
        <p:nvSpPr>
          <p:cNvPr id="378" name="Google Shape;378;p11"/>
          <p:cNvSpPr txBox="1"/>
          <p:nvPr/>
        </p:nvSpPr>
        <p:spPr>
          <a:xfrm>
            <a:off x="1389888" y="1664208"/>
            <a:ext cx="2926080" cy="60350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71C28"/>
              </a:buClr>
              <a:buSzPts val="1200"/>
              <a:buFont typeface="Arial"/>
              <a:buNone/>
            </a:pPr>
            <a:r>
              <a:rPr lang="en-US" sz="1500" b="1" i="0" u="none" strike="noStrike" cap="none">
                <a:solidFill>
                  <a:srgbClr val="171C28"/>
                </a:solidFill>
                <a:latin typeface="Open Sans"/>
                <a:ea typeface="Open Sans"/>
                <a:cs typeface="Open Sans"/>
                <a:sym typeface="Open Sans"/>
              </a:rPr>
              <a:t>Source and definition with every answer</a:t>
            </a:r>
            <a:endParaRPr sz="1200" b="0" i="0" u="none" strike="noStrike" cap="none">
              <a:solidFill>
                <a:schemeClr val="dk1"/>
              </a:solidFill>
              <a:latin typeface="Open Sans"/>
              <a:ea typeface="Open Sans"/>
              <a:cs typeface="Open Sans"/>
              <a:sym typeface="Open Sans"/>
            </a:endParaRPr>
          </a:p>
        </p:txBody>
      </p:sp>
      <p:sp>
        <p:nvSpPr>
          <p:cNvPr id="379" name="Google Shape;379;p11"/>
          <p:cNvSpPr/>
          <p:nvPr/>
        </p:nvSpPr>
        <p:spPr>
          <a:xfrm>
            <a:off x="4864608" y="1714500"/>
            <a:ext cx="502920" cy="50292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80" name="Google Shape;380;p11" descr="C:\Users\FilipPetrovski\Documents\Company Strategy\MSE_deck_build\assets\icons\FiClock_white.png"/>
          <p:cNvPicPr preferRelativeResize="0"/>
          <p:nvPr/>
        </p:nvPicPr>
        <p:blipFill rotWithShape="1">
          <a:blip r:embed="rId3">
            <a:alphaModFix/>
          </a:blip>
          <a:srcRect/>
          <a:stretch/>
        </p:blipFill>
        <p:spPr>
          <a:xfrm>
            <a:off x="4990338" y="1842516"/>
            <a:ext cx="251460" cy="251460"/>
          </a:xfrm>
          <a:prstGeom prst="rect">
            <a:avLst/>
          </a:prstGeom>
          <a:noFill/>
          <a:ln>
            <a:noFill/>
          </a:ln>
        </p:spPr>
      </p:pic>
      <p:sp>
        <p:nvSpPr>
          <p:cNvPr id="381" name="Google Shape;381;p11"/>
          <p:cNvSpPr txBox="1"/>
          <p:nvPr/>
        </p:nvSpPr>
        <p:spPr>
          <a:xfrm>
            <a:off x="5504688" y="1664208"/>
            <a:ext cx="2926080" cy="60350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71C28"/>
              </a:buClr>
              <a:buSzPts val="1200"/>
              <a:buFont typeface="Arial"/>
              <a:buNone/>
            </a:pPr>
            <a:r>
              <a:rPr lang="en-US" sz="1500" b="1" i="0" u="none" strike="noStrike" cap="none">
                <a:solidFill>
                  <a:srgbClr val="171C28"/>
                </a:solidFill>
                <a:latin typeface="Open Sans"/>
                <a:ea typeface="Open Sans"/>
                <a:cs typeface="Open Sans"/>
                <a:sym typeface="Open Sans"/>
              </a:rPr>
              <a:t>A trial run before it acts alone</a:t>
            </a:r>
            <a:endParaRPr sz="1200" b="0" i="0" u="none" strike="noStrike" cap="none">
              <a:solidFill>
                <a:schemeClr val="dk1"/>
              </a:solidFill>
              <a:latin typeface="Open Sans"/>
              <a:ea typeface="Open Sans"/>
              <a:cs typeface="Open Sans"/>
              <a:sym typeface="Open Sans"/>
            </a:endParaRPr>
          </a:p>
        </p:txBody>
      </p:sp>
      <p:sp>
        <p:nvSpPr>
          <p:cNvPr id="382" name="Google Shape;382;p11"/>
          <p:cNvSpPr/>
          <p:nvPr/>
        </p:nvSpPr>
        <p:spPr>
          <a:xfrm>
            <a:off x="749808" y="3086100"/>
            <a:ext cx="502920" cy="50292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83" name="Google Shape;383;p11" descr="C:\Users\FilipPetrovski\Documents\Company Strategy\MSE_deck_build\assets\icons\FiActivity_white.png"/>
          <p:cNvPicPr preferRelativeResize="0"/>
          <p:nvPr/>
        </p:nvPicPr>
        <p:blipFill rotWithShape="1">
          <a:blip r:embed="rId4">
            <a:alphaModFix/>
          </a:blip>
          <a:srcRect/>
          <a:stretch/>
        </p:blipFill>
        <p:spPr>
          <a:xfrm>
            <a:off x="875538" y="3214116"/>
            <a:ext cx="251460" cy="251460"/>
          </a:xfrm>
          <a:prstGeom prst="rect">
            <a:avLst/>
          </a:prstGeom>
          <a:noFill/>
          <a:ln>
            <a:noFill/>
          </a:ln>
        </p:spPr>
      </p:pic>
      <p:sp>
        <p:nvSpPr>
          <p:cNvPr id="384" name="Google Shape;384;p11"/>
          <p:cNvSpPr txBox="1"/>
          <p:nvPr/>
        </p:nvSpPr>
        <p:spPr>
          <a:xfrm>
            <a:off x="1389888" y="3035808"/>
            <a:ext cx="2926080" cy="60350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71C28"/>
              </a:buClr>
              <a:buSzPts val="1200"/>
              <a:buFont typeface="Arial"/>
              <a:buNone/>
            </a:pPr>
            <a:r>
              <a:rPr lang="en-US" sz="1500" b="1" i="0" u="none" strike="noStrike" cap="none">
                <a:solidFill>
                  <a:srgbClr val="171C28"/>
                </a:solidFill>
                <a:latin typeface="Open Sans"/>
                <a:ea typeface="Open Sans"/>
                <a:cs typeface="Open Sans"/>
                <a:sym typeface="Open Sans"/>
              </a:rPr>
              <a:t>Measure its accuracy on purpose</a:t>
            </a:r>
            <a:endParaRPr sz="1200" b="0" i="0" u="none" strike="noStrike" cap="none">
              <a:solidFill>
                <a:schemeClr val="dk1"/>
              </a:solidFill>
              <a:latin typeface="Open Sans"/>
              <a:ea typeface="Open Sans"/>
              <a:cs typeface="Open Sans"/>
              <a:sym typeface="Open Sans"/>
            </a:endParaRPr>
          </a:p>
        </p:txBody>
      </p:sp>
      <p:sp>
        <p:nvSpPr>
          <p:cNvPr id="385" name="Google Shape;385;p11"/>
          <p:cNvSpPr/>
          <p:nvPr/>
        </p:nvSpPr>
        <p:spPr>
          <a:xfrm>
            <a:off x="4864608" y="3086100"/>
            <a:ext cx="502920" cy="50292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86" name="Google Shape;386;p11" descr="C:\Users\FilipPetrovski\Documents\Company Strategy\MSE_deck_build\assets\icons\FiUserCheck_white.png"/>
          <p:cNvPicPr preferRelativeResize="0"/>
          <p:nvPr/>
        </p:nvPicPr>
        <p:blipFill rotWithShape="1">
          <a:blip r:embed="rId5">
            <a:alphaModFix/>
          </a:blip>
          <a:srcRect/>
          <a:stretch/>
        </p:blipFill>
        <p:spPr>
          <a:xfrm>
            <a:off x="4990338" y="3214116"/>
            <a:ext cx="251460" cy="251460"/>
          </a:xfrm>
          <a:prstGeom prst="rect">
            <a:avLst/>
          </a:prstGeom>
          <a:noFill/>
          <a:ln>
            <a:noFill/>
          </a:ln>
        </p:spPr>
      </p:pic>
      <p:sp>
        <p:nvSpPr>
          <p:cNvPr id="387" name="Google Shape;387;p11"/>
          <p:cNvSpPr txBox="1"/>
          <p:nvPr/>
        </p:nvSpPr>
        <p:spPr>
          <a:xfrm>
            <a:off x="5504688" y="3035808"/>
            <a:ext cx="2926080" cy="603504"/>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71C28"/>
              </a:buClr>
              <a:buSzPts val="1200"/>
              <a:buFont typeface="Arial"/>
              <a:buNone/>
            </a:pPr>
            <a:r>
              <a:rPr lang="en-US" sz="1500" b="1" i="0" u="none" strike="noStrike" cap="none">
                <a:solidFill>
                  <a:srgbClr val="171C28"/>
                </a:solidFill>
                <a:latin typeface="Open Sans"/>
                <a:ea typeface="Open Sans"/>
                <a:cs typeface="Open Sans"/>
                <a:sym typeface="Open Sans"/>
              </a:rPr>
              <a:t>Approval by consequence</a:t>
            </a:r>
            <a:endParaRPr sz="1200" b="0" i="0" u="none" strike="noStrike" cap="none">
              <a:solidFill>
                <a:schemeClr val="dk1"/>
              </a:solidFill>
              <a:latin typeface="Open Sans"/>
              <a:ea typeface="Open Sans"/>
              <a:cs typeface="Open Sans"/>
              <a:sym typeface="Open Sans"/>
            </a:endParaRPr>
          </a:p>
        </p:txBody>
      </p:sp>
      <p:grpSp>
        <p:nvGrpSpPr>
          <p:cNvPr id="389" name="Google Shape;389;p11"/>
          <p:cNvGrpSpPr/>
          <p:nvPr/>
        </p:nvGrpSpPr>
        <p:grpSpPr>
          <a:xfrm>
            <a:off x="205335" y="240902"/>
            <a:ext cx="140711" cy="522704"/>
            <a:chOff x="3889900" y="2732875"/>
            <a:chExt cx="979200" cy="3480050"/>
          </a:xfrm>
        </p:grpSpPr>
        <p:sp>
          <p:nvSpPr>
            <p:cNvPr id="390" name="Google Shape;390;p11"/>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91" name="Google Shape;391;p11"/>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92" name="Google Shape;392;p11"/>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393" name="Google Shape;393;p11"/>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394" name="Google Shape;394;p11"/>
          <p:cNvGrpSpPr/>
          <p:nvPr/>
        </p:nvGrpSpPr>
        <p:grpSpPr>
          <a:xfrm rot="-5400000">
            <a:off x="8626800" y="4596264"/>
            <a:ext cx="147076" cy="500083"/>
            <a:chOff x="3889900" y="2732875"/>
            <a:chExt cx="979200" cy="3480050"/>
          </a:xfrm>
        </p:grpSpPr>
        <p:sp>
          <p:nvSpPr>
            <p:cNvPr id="395" name="Google Shape;395;p11"/>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96" name="Google Shape;396;p11"/>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397" name="Google Shape;397;p11"/>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B3550"/>
        </a:solidFill>
        <a:effectLst/>
      </p:bgPr>
    </p:bg>
    <p:spTree>
      <p:nvGrpSpPr>
        <p:cNvPr id="1" name="Shape 432"/>
        <p:cNvGrpSpPr/>
        <p:nvPr/>
      </p:nvGrpSpPr>
      <p:grpSpPr>
        <a:xfrm>
          <a:off x="0" y="0"/>
          <a:ext cx="0" cy="0"/>
          <a:chOff x="0" y="0"/>
          <a:chExt cx="0" cy="0"/>
        </a:xfrm>
      </p:grpSpPr>
      <p:cxnSp>
        <p:nvCxnSpPr>
          <p:cNvPr id="433" name="Google Shape;433;p21"/>
          <p:cNvCxnSpPr/>
          <p:nvPr/>
        </p:nvCxnSpPr>
        <p:spPr>
          <a:xfrm>
            <a:off x="7514075" y="3060900"/>
            <a:ext cx="1003800" cy="109800"/>
          </a:xfrm>
          <a:prstGeom prst="straightConnector1">
            <a:avLst/>
          </a:prstGeom>
          <a:noFill/>
          <a:ln w="12700" cap="flat" cmpd="sng">
            <a:solidFill>
              <a:srgbClr val="6B7280"/>
            </a:solidFill>
            <a:prstDash val="solid"/>
            <a:round/>
            <a:headEnd type="none" w="sm" len="sm"/>
            <a:tailEnd type="none" w="sm" len="sm"/>
          </a:ln>
        </p:spPr>
      </p:cxnSp>
      <p:cxnSp>
        <p:nvCxnSpPr>
          <p:cNvPr id="434" name="Google Shape;434;p21"/>
          <p:cNvCxnSpPr/>
          <p:nvPr/>
        </p:nvCxnSpPr>
        <p:spPr>
          <a:xfrm rot="10800000" flipH="1">
            <a:off x="6029800" y="1509225"/>
            <a:ext cx="739800" cy="1287000"/>
          </a:xfrm>
          <a:prstGeom prst="straightConnector1">
            <a:avLst/>
          </a:prstGeom>
          <a:noFill/>
          <a:ln w="12700" cap="flat" cmpd="sng">
            <a:solidFill>
              <a:srgbClr val="6B7280"/>
            </a:solidFill>
            <a:prstDash val="solid"/>
            <a:round/>
            <a:headEnd type="none" w="sm" len="sm"/>
            <a:tailEnd type="none" w="sm" len="sm"/>
          </a:ln>
        </p:spPr>
      </p:cxnSp>
      <p:cxnSp>
        <p:nvCxnSpPr>
          <p:cNvPr id="435" name="Google Shape;435;p21"/>
          <p:cNvCxnSpPr/>
          <p:nvPr/>
        </p:nvCxnSpPr>
        <p:spPr>
          <a:xfrm>
            <a:off x="6782575" y="1502375"/>
            <a:ext cx="655800" cy="1050600"/>
          </a:xfrm>
          <a:prstGeom prst="straightConnector1">
            <a:avLst/>
          </a:prstGeom>
          <a:noFill/>
          <a:ln w="12700" cap="flat" cmpd="sng">
            <a:solidFill>
              <a:srgbClr val="6B7280"/>
            </a:solidFill>
            <a:prstDash val="solid"/>
            <a:round/>
            <a:headEnd type="none" w="sm" len="sm"/>
            <a:tailEnd type="none" w="sm" len="sm"/>
          </a:ln>
        </p:spPr>
      </p:cxnSp>
      <p:cxnSp>
        <p:nvCxnSpPr>
          <p:cNvPr id="436" name="Google Shape;436;p21"/>
          <p:cNvCxnSpPr/>
          <p:nvPr/>
        </p:nvCxnSpPr>
        <p:spPr>
          <a:xfrm>
            <a:off x="6745150" y="2201150"/>
            <a:ext cx="682200" cy="341100"/>
          </a:xfrm>
          <a:prstGeom prst="straightConnector1">
            <a:avLst/>
          </a:prstGeom>
          <a:noFill/>
          <a:ln w="12700" cap="flat" cmpd="sng">
            <a:solidFill>
              <a:srgbClr val="6B7280"/>
            </a:solidFill>
            <a:prstDash val="solid"/>
            <a:round/>
            <a:headEnd type="none" w="sm" len="sm"/>
            <a:tailEnd type="none" w="sm" len="sm"/>
          </a:ln>
        </p:spPr>
      </p:cxnSp>
      <p:sp>
        <p:nvSpPr>
          <p:cNvPr id="437" name="Google Shape;437;p21"/>
          <p:cNvSpPr txBox="1"/>
          <p:nvPr/>
        </p:nvSpPr>
        <p:spPr>
          <a:xfrm>
            <a:off x="548647" y="1828800"/>
            <a:ext cx="5029200" cy="219456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4000"/>
              <a:buFont typeface="Arial"/>
              <a:buNone/>
            </a:pPr>
            <a:r>
              <a:rPr lang="en-US" sz="3400" b="1" i="0" u="none" strike="noStrike" cap="none">
                <a:solidFill>
                  <a:srgbClr val="FFFFFF"/>
                </a:solidFill>
                <a:latin typeface="Open Sans"/>
                <a:ea typeface="Open Sans"/>
                <a:cs typeface="Open Sans"/>
                <a:sym typeface="Open Sans"/>
              </a:rPr>
              <a:t>So, do we still need </a:t>
            </a:r>
            <a:r>
              <a:rPr lang="en-US" sz="3400" b="1" i="0" u="none" strike="noStrike" cap="none">
                <a:solidFill>
                  <a:srgbClr val="A5121C"/>
                </a:solidFill>
                <a:latin typeface="Open Sans"/>
                <a:ea typeface="Open Sans"/>
                <a:cs typeface="Open Sans"/>
                <a:sym typeface="Open Sans"/>
              </a:rPr>
              <a:t>the people, and where?</a:t>
            </a:r>
            <a:endParaRPr sz="4000" b="0" i="0" u="none" strike="noStrike" cap="none">
              <a:solidFill>
                <a:srgbClr val="A5121C"/>
              </a:solidFill>
              <a:latin typeface="Open Sans"/>
              <a:ea typeface="Open Sans"/>
              <a:cs typeface="Open Sans"/>
              <a:sym typeface="Open Sans"/>
            </a:endParaRPr>
          </a:p>
        </p:txBody>
      </p:sp>
      <p:sp>
        <p:nvSpPr>
          <p:cNvPr id="438" name="Google Shape;438;p21"/>
          <p:cNvSpPr txBox="1"/>
          <p:nvPr/>
        </p:nvSpPr>
        <p:spPr>
          <a:xfrm>
            <a:off x="548650" y="3566160"/>
            <a:ext cx="73152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BCC6"/>
              </a:buClr>
              <a:buSzPts val="1500"/>
              <a:buFont typeface="Calibri"/>
              <a:buNone/>
            </a:pPr>
            <a:r>
              <a:rPr lang="en-US" sz="1500" b="0" i="1" u="none" strike="noStrike" cap="none">
                <a:solidFill>
                  <a:srgbClr val="B8BCC6"/>
                </a:solidFill>
                <a:latin typeface="Open Sans"/>
                <a:ea typeface="Open Sans"/>
                <a:cs typeface="Open Sans"/>
                <a:sym typeface="Open Sans"/>
              </a:rPr>
              <a:t>The question every board asks next.</a:t>
            </a:r>
            <a:endParaRPr sz="1500" b="0" i="0" u="none" strike="noStrike" cap="none">
              <a:solidFill>
                <a:schemeClr val="dk1"/>
              </a:solidFill>
              <a:latin typeface="Open Sans"/>
              <a:ea typeface="Open Sans"/>
              <a:cs typeface="Open Sans"/>
              <a:sym typeface="Open Sans"/>
            </a:endParaRPr>
          </a:p>
        </p:txBody>
      </p:sp>
      <p:cxnSp>
        <p:nvCxnSpPr>
          <p:cNvPr id="439" name="Google Shape;439;p21"/>
          <p:cNvCxnSpPr/>
          <p:nvPr/>
        </p:nvCxnSpPr>
        <p:spPr>
          <a:xfrm rot="10800000" flipH="1">
            <a:off x="5959422" y="1510144"/>
            <a:ext cx="819900" cy="87000"/>
          </a:xfrm>
          <a:prstGeom prst="straightConnector1">
            <a:avLst/>
          </a:prstGeom>
          <a:noFill/>
          <a:ln w="12700" cap="flat" cmpd="sng">
            <a:solidFill>
              <a:srgbClr val="6B7280"/>
            </a:solidFill>
            <a:prstDash val="solid"/>
            <a:round/>
            <a:headEnd type="none" w="sm" len="sm"/>
            <a:tailEnd type="none" w="sm" len="sm"/>
          </a:ln>
        </p:spPr>
      </p:cxnSp>
      <p:cxnSp>
        <p:nvCxnSpPr>
          <p:cNvPr id="440" name="Google Shape;440;p21"/>
          <p:cNvCxnSpPr/>
          <p:nvPr/>
        </p:nvCxnSpPr>
        <p:spPr>
          <a:xfrm rot="10800000" flipH="1">
            <a:off x="6790900" y="1011425"/>
            <a:ext cx="1027500" cy="504600"/>
          </a:xfrm>
          <a:prstGeom prst="straightConnector1">
            <a:avLst/>
          </a:prstGeom>
          <a:noFill/>
          <a:ln w="12700" cap="flat" cmpd="sng">
            <a:solidFill>
              <a:srgbClr val="6B7280"/>
            </a:solidFill>
            <a:prstDash val="solid"/>
            <a:round/>
            <a:headEnd type="none" w="sm" len="sm"/>
            <a:tailEnd type="none" w="sm" len="sm"/>
          </a:ln>
        </p:spPr>
      </p:cxnSp>
      <p:cxnSp>
        <p:nvCxnSpPr>
          <p:cNvPr id="441" name="Google Shape;441;p21"/>
          <p:cNvCxnSpPr/>
          <p:nvPr/>
        </p:nvCxnSpPr>
        <p:spPr>
          <a:xfrm rot="10800000" flipH="1">
            <a:off x="6029800" y="2213550"/>
            <a:ext cx="715200" cy="592800"/>
          </a:xfrm>
          <a:prstGeom prst="straightConnector1">
            <a:avLst/>
          </a:prstGeom>
          <a:noFill/>
          <a:ln w="12700" cap="flat" cmpd="sng">
            <a:solidFill>
              <a:srgbClr val="6B7280"/>
            </a:solidFill>
            <a:prstDash val="solid"/>
            <a:round/>
            <a:headEnd type="none" w="sm" len="sm"/>
            <a:tailEnd type="none" w="sm" len="sm"/>
          </a:ln>
        </p:spPr>
      </p:cxnSp>
      <p:cxnSp>
        <p:nvCxnSpPr>
          <p:cNvPr id="442" name="Google Shape;442;p21"/>
          <p:cNvCxnSpPr/>
          <p:nvPr/>
        </p:nvCxnSpPr>
        <p:spPr>
          <a:xfrm>
            <a:off x="7418975" y="2525600"/>
            <a:ext cx="95100" cy="534300"/>
          </a:xfrm>
          <a:prstGeom prst="straightConnector1">
            <a:avLst/>
          </a:prstGeom>
          <a:noFill/>
          <a:ln w="12700" cap="flat" cmpd="sng">
            <a:solidFill>
              <a:srgbClr val="6B7280"/>
            </a:solidFill>
            <a:prstDash val="solid"/>
            <a:round/>
            <a:headEnd type="none" w="sm" len="sm"/>
            <a:tailEnd type="none" w="sm" len="sm"/>
          </a:ln>
        </p:spPr>
      </p:cxnSp>
      <p:cxnSp>
        <p:nvCxnSpPr>
          <p:cNvPr id="443" name="Google Shape;443;p21"/>
          <p:cNvCxnSpPr/>
          <p:nvPr/>
        </p:nvCxnSpPr>
        <p:spPr>
          <a:xfrm>
            <a:off x="6029800" y="2786100"/>
            <a:ext cx="935400" cy="1005600"/>
          </a:xfrm>
          <a:prstGeom prst="straightConnector1">
            <a:avLst/>
          </a:prstGeom>
          <a:noFill/>
          <a:ln w="12700" cap="flat" cmpd="sng">
            <a:solidFill>
              <a:srgbClr val="6B7280"/>
            </a:solidFill>
            <a:prstDash val="solid"/>
            <a:round/>
            <a:headEnd type="none" w="sm" len="sm"/>
            <a:tailEnd type="none" w="sm" len="sm"/>
          </a:ln>
        </p:spPr>
      </p:cxnSp>
      <p:cxnSp>
        <p:nvCxnSpPr>
          <p:cNvPr id="444" name="Google Shape;444;p21"/>
          <p:cNvCxnSpPr/>
          <p:nvPr/>
        </p:nvCxnSpPr>
        <p:spPr>
          <a:xfrm rot="10800000" flipH="1">
            <a:off x="6965130" y="3060185"/>
            <a:ext cx="548700" cy="731400"/>
          </a:xfrm>
          <a:prstGeom prst="straightConnector1">
            <a:avLst/>
          </a:prstGeom>
          <a:noFill/>
          <a:ln w="12700" cap="flat" cmpd="sng">
            <a:solidFill>
              <a:srgbClr val="6B7280"/>
            </a:solidFill>
            <a:prstDash val="solid"/>
            <a:round/>
            <a:headEnd type="none" w="sm" len="sm"/>
            <a:tailEnd type="none" w="sm" len="sm"/>
          </a:ln>
        </p:spPr>
      </p:cxnSp>
      <p:cxnSp>
        <p:nvCxnSpPr>
          <p:cNvPr id="445" name="Google Shape;445;p21"/>
          <p:cNvCxnSpPr/>
          <p:nvPr/>
        </p:nvCxnSpPr>
        <p:spPr>
          <a:xfrm>
            <a:off x="5182275" y="2343500"/>
            <a:ext cx="861300" cy="456000"/>
          </a:xfrm>
          <a:prstGeom prst="straightConnector1">
            <a:avLst/>
          </a:prstGeom>
          <a:noFill/>
          <a:ln w="12700" cap="flat" cmpd="sng">
            <a:solidFill>
              <a:srgbClr val="6B7280"/>
            </a:solidFill>
            <a:prstDash val="solid"/>
            <a:round/>
            <a:headEnd type="none" w="sm" len="sm"/>
            <a:tailEnd type="none" w="sm" len="sm"/>
          </a:ln>
        </p:spPr>
      </p:cxnSp>
      <p:sp>
        <p:nvSpPr>
          <p:cNvPr id="446" name="Google Shape;446;p21"/>
          <p:cNvSpPr/>
          <p:nvPr/>
        </p:nvSpPr>
        <p:spPr>
          <a:xfrm>
            <a:off x="5904426" y="1542161"/>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7" name="Google Shape;447;p21"/>
          <p:cNvSpPr/>
          <p:nvPr/>
        </p:nvSpPr>
        <p:spPr>
          <a:xfrm>
            <a:off x="6617799" y="2086084"/>
            <a:ext cx="255900" cy="2559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8" name="Google Shape;448;p21"/>
          <p:cNvSpPr/>
          <p:nvPr/>
        </p:nvSpPr>
        <p:spPr>
          <a:xfrm>
            <a:off x="7765196" y="955421"/>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9" name="Google Shape;449;p21"/>
          <p:cNvSpPr/>
          <p:nvPr/>
        </p:nvSpPr>
        <p:spPr>
          <a:xfrm>
            <a:off x="5959304" y="2710389"/>
            <a:ext cx="164700" cy="1647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0" name="Google Shape;450;p21"/>
          <p:cNvSpPr/>
          <p:nvPr/>
        </p:nvSpPr>
        <p:spPr>
          <a:xfrm>
            <a:off x="7449762" y="2996057"/>
            <a:ext cx="128100" cy="1281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1" name="Google Shape;451;p21"/>
          <p:cNvSpPr/>
          <p:nvPr/>
        </p:nvSpPr>
        <p:spPr>
          <a:xfrm>
            <a:off x="6910266" y="3736721"/>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2" name="Google Shape;452;p21"/>
          <p:cNvSpPr/>
          <p:nvPr/>
        </p:nvSpPr>
        <p:spPr>
          <a:xfrm>
            <a:off x="7294324" y="2397197"/>
            <a:ext cx="255900" cy="2559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3" name="Google Shape;453;p21"/>
          <p:cNvSpPr/>
          <p:nvPr/>
        </p:nvSpPr>
        <p:spPr>
          <a:xfrm>
            <a:off x="6699941" y="1423264"/>
            <a:ext cx="164700" cy="1647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4" name="Google Shape;454;p21"/>
          <p:cNvSpPr/>
          <p:nvPr/>
        </p:nvSpPr>
        <p:spPr>
          <a:xfrm>
            <a:off x="5120651" y="2287636"/>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55" name="Google Shape;455;p21"/>
          <p:cNvSpPr/>
          <p:nvPr/>
        </p:nvSpPr>
        <p:spPr>
          <a:xfrm>
            <a:off x="8470276" y="3110586"/>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460"/>
        <p:cNvGrpSpPr/>
        <p:nvPr/>
      </p:nvGrpSpPr>
      <p:grpSpPr>
        <a:xfrm>
          <a:off x="0" y="0"/>
          <a:ext cx="0" cy="0"/>
          <a:chOff x="0" y="0"/>
          <a:chExt cx="0" cy="0"/>
        </a:xfrm>
      </p:grpSpPr>
      <p:sp>
        <p:nvSpPr>
          <p:cNvPr id="461" name="Google Shape;461;p12"/>
          <p:cNvSpPr/>
          <p:nvPr/>
        </p:nvSpPr>
        <p:spPr>
          <a:xfrm>
            <a:off x="5349250" y="1280150"/>
            <a:ext cx="3246000" cy="13533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462" name="Google Shape;462;p12"/>
          <p:cNvSpPr/>
          <p:nvPr/>
        </p:nvSpPr>
        <p:spPr>
          <a:xfrm>
            <a:off x="5349250" y="2740650"/>
            <a:ext cx="3246000" cy="13533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463" name="Google Shape;463;p12"/>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THE PEOPLE</a:t>
            </a:r>
            <a:endParaRPr sz="1000" b="0" i="0" u="none" strike="noStrike" cap="none">
              <a:solidFill>
                <a:schemeClr val="dk1"/>
              </a:solidFill>
              <a:latin typeface="Open Sans"/>
              <a:ea typeface="Open Sans"/>
              <a:cs typeface="Open Sans"/>
              <a:sym typeface="Open Sans"/>
            </a:endParaRPr>
          </a:p>
        </p:txBody>
      </p:sp>
      <p:sp>
        <p:nvSpPr>
          <p:cNvPr id="464" name="Google Shape;464;p12"/>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Open Sans"/>
                <a:ea typeface="Open Sans"/>
                <a:cs typeface="Open Sans"/>
                <a:sym typeface="Open Sans"/>
              </a:rPr>
              <a:t>The analyst does not disappear</a:t>
            </a:r>
            <a:endParaRPr sz="2400" b="0" i="0" u="none" strike="noStrike" cap="none">
              <a:solidFill>
                <a:schemeClr val="dk1"/>
              </a:solidFill>
              <a:latin typeface="Open Sans"/>
              <a:ea typeface="Open Sans"/>
              <a:cs typeface="Open Sans"/>
              <a:sym typeface="Open Sans"/>
            </a:endParaRPr>
          </a:p>
        </p:txBody>
      </p:sp>
      <p:sp>
        <p:nvSpPr>
          <p:cNvPr id="465" name="Google Shape;465;p12"/>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466" name="Google Shape;466;p12"/>
          <p:cNvSpPr/>
          <p:nvPr/>
        </p:nvSpPr>
        <p:spPr>
          <a:xfrm>
            <a:off x="548640" y="1280160"/>
            <a:ext cx="4617600" cy="2880300"/>
          </a:xfrm>
          <a:prstGeom prst="rect">
            <a:avLst/>
          </a:prstGeom>
          <a:solidFill>
            <a:srgbClr val="2B3550"/>
          </a:solidFill>
          <a:ln w="12700" cap="flat" cmpd="sng">
            <a:solidFill>
              <a:srgbClr val="2B355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7" name="Google Shape;467;p12"/>
          <p:cNvSpPr txBox="1"/>
          <p:nvPr/>
        </p:nvSpPr>
        <p:spPr>
          <a:xfrm>
            <a:off x="883750" y="1508750"/>
            <a:ext cx="3899400" cy="8229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FFFFFF"/>
              </a:buClr>
              <a:buSzPts val="1800"/>
              <a:buFont typeface="Arial"/>
              <a:buNone/>
            </a:pPr>
            <a:r>
              <a:rPr lang="en-US" sz="1800" b="1" i="0" u="none" strike="noStrike" cap="none">
                <a:solidFill>
                  <a:srgbClr val="B8BCC6"/>
                </a:solidFill>
                <a:latin typeface="Open Sans"/>
                <a:ea typeface="Open Sans"/>
                <a:cs typeface="Open Sans"/>
                <a:sym typeface="Open Sans"/>
              </a:rPr>
              <a:t>AI absorbs the routine. Judgment becomes the scarce skill.</a:t>
            </a:r>
            <a:endParaRPr sz="1800" b="0" i="0" u="none" strike="noStrike" cap="none">
              <a:solidFill>
                <a:srgbClr val="B8BCC6"/>
              </a:solidFill>
              <a:latin typeface="Open Sans"/>
              <a:ea typeface="Open Sans"/>
              <a:cs typeface="Open Sans"/>
              <a:sym typeface="Open Sans"/>
            </a:endParaRPr>
          </a:p>
        </p:txBody>
      </p:sp>
      <p:sp>
        <p:nvSpPr>
          <p:cNvPr id="468" name="Google Shape;468;p12"/>
          <p:cNvSpPr txBox="1"/>
          <p:nvPr/>
        </p:nvSpPr>
        <p:spPr>
          <a:xfrm>
            <a:off x="883750" y="2395726"/>
            <a:ext cx="3899400" cy="73140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E8474F"/>
              </a:buClr>
              <a:buSzPts val="1300"/>
              <a:buFont typeface="Arial"/>
              <a:buNone/>
            </a:pPr>
            <a:r>
              <a:rPr lang="en-US" sz="1300" b="0" i="0" u="none" strike="noStrike" cap="none">
                <a:solidFill>
                  <a:schemeClr val="lt1"/>
                </a:solidFill>
                <a:latin typeface="Open Sans"/>
                <a:ea typeface="Open Sans"/>
                <a:cs typeface="Open Sans"/>
                <a:sym typeface="Open Sans"/>
              </a:rPr>
              <a:t>The analyst supplies the </a:t>
            </a:r>
            <a:r>
              <a:rPr lang="en-US" sz="1300" b="1" i="0" u="none" strike="noStrike" cap="none">
                <a:solidFill>
                  <a:schemeClr val="lt1"/>
                </a:solidFill>
                <a:latin typeface="Open Sans"/>
                <a:ea typeface="Open Sans"/>
                <a:cs typeface="Open Sans"/>
                <a:sym typeface="Open Sans"/>
              </a:rPr>
              <a:t>context</a:t>
            </a:r>
            <a:r>
              <a:rPr lang="en-US" sz="1300" b="0" i="0" u="none" strike="noStrike" cap="none">
                <a:solidFill>
                  <a:schemeClr val="lt1"/>
                </a:solidFill>
                <a:latin typeface="Open Sans"/>
                <a:ea typeface="Open Sans"/>
                <a:cs typeface="Open Sans"/>
                <a:sym typeface="Open Sans"/>
              </a:rPr>
              <a:t> which AI is lacking.</a:t>
            </a:r>
            <a:endParaRPr sz="1300" b="1" i="0" u="none" strike="noStrike" cap="none">
              <a:solidFill>
                <a:schemeClr val="lt1"/>
              </a:solidFill>
              <a:latin typeface="Open Sans"/>
              <a:ea typeface="Open Sans"/>
              <a:cs typeface="Open Sans"/>
              <a:sym typeface="Open Sans"/>
            </a:endParaRPr>
          </a:p>
        </p:txBody>
      </p:sp>
      <p:sp>
        <p:nvSpPr>
          <p:cNvPr id="469" name="Google Shape;469;p12"/>
          <p:cNvSpPr txBox="1"/>
          <p:nvPr/>
        </p:nvSpPr>
        <p:spPr>
          <a:xfrm>
            <a:off x="883750" y="3166750"/>
            <a:ext cx="3899400" cy="822900"/>
          </a:xfrm>
          <a:prstGeom prst="rect">
            <a:avLst/>
          </a:prstGeom>
          <a:noFill/>
          <a:ln>
            <a:noFill/>
          </a:ln>
        </p:spPr>
        <p:txBody>
          <a:bodyPr spcFirstLastPara="1" wrap="square" lIns="0" tIns="0" rIns="0" bIns="0" anchor="t" anchorCtr="0">
            <a:noAutofit/>
          </a:bodyPr>
          <a:lstStyle/>
          <a:p>
            <a:pPr marL="0" marR="0" lvl="0" indent="0" algn="l" rtl="0">
              <a:lnSpc>
                <a:spcPct val="112000"/>
              </a:lnSpc>
              <a:spcBef>
                <a:spcPts val="0"/>
              </a:spcBef>
              <a:spcAft>
                <a:spcPts val="0"/>
              </a:spcAft>
              <a:buClr>
                <a:srgbClr val="B8BCC6"/>
              </a:buClr>
              <a:buSzPts val="1100"/>
              <a:buFont typeface="Calibri"/>
              <a:buNone/>
            </a:pPr>
            <a:r>
              <a:rPr lang="en-US" sz="1100" b="0" i="0" u="none" strike="noStrike" cap="none" dirty="0">
                <a:solidFill>
                  <a:srgbClr val="B8BCC6"/>
                </a:solidFill>
                <a:latin typeface="Open Sans"/>
                <a:ea typeface="Open Sans"/>
                <a:cs typeface="Open Sans"/>
                <a:sym typeface="Open Sans"/>
              </a:rPr>
              <a:t>Pulling the standard numbers moves to the machine. Choosing the right definition, checking the number before the board sees it, connecting it to a decision: that moves up to the analyst.</a:t>
            </a:r>
            <a:endParaRPr sz="1100" b="0" i="0" u="none" strike="noStrike" cap="none" dirty="0">
              <a:solidFill>
                <a:schemeClr val="dk1"/>
              </a:solidFill>
              <a:latin typeface="Open Sans"/>
              <a:ea typeface="Open Sans"/>
              <a:cs typeface="Open Sans"/>
              <a:sym typeface="Open Sans"/>
            </a:endParaRPr>
          </a:p>
        </p:txBody>
      </p:sp>
      <p:sp>
        <p:nvSpPr>
          <p:cNvPr id="470" name="Google Shape;470;p12"/>
          <p:cNvSpPr/>
          <p:nvPr/>
        </p:nvSpPr>
        <p:spPr>
          <a:xfrm>
            <a:off x="5532120" y="1463040"/>
            <a:ext cx="457200" cy="45720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71" name="Google Shape;471;p12" descr="C:\Users\FilipPetrovski\Documents\Company Strategy\MSE_deck_build\assets\icons\FiTrendingUp_white.png"/>
          <p:cNvPicPr preferRelativeResize="0"/>
          <p:nvPr/>
        </p:nvPicPr>
        <p:blipFill rotWithShape="1">
          <a:blip r:embed="rId2">
            <a:alphaModFix/>
          </a:blip>
          <a:srcRect/>
          <a:stretch/>
        </p:blipFill>
        <p:spPr>
          <a:xfrm>
            <a:off x="5646420" y="1577340"/>
            <a:ext cx="228600" cy="228600"/>
          </a:xfrm>
          <a:prstGeom prst="rect">
            <a:avLst/>
          </a:prstGeom>
          <a:noFill/>
          <a:ln>
            <a:noFill/>
          </a:ln>
        </p:spPr>
      </p:pic>
      <p:sp>
        <p:nvSpPr>
          <p:cNvPr id="472" name="Google Shape;472;p12"/>
          <p:cNvSpPr txBox="1"/>
          <p:nvPr/>
        </p:nvSpPr>
        <p:spPr>
          <a:xfrm>
            <a:off x="6108192" y="1444752"/>
            <a:ext cx="2377440" cy="5029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71C28"/>
              </a:buClr>
              <a:buSzPts val="1100"/>
              <a:buFont typeface="Arial"/>
              <a:buNone/>
            </a:pPr>
            <a:r>
              <a:rPr lang="en-US" sz="1100" b="1" i="0" u="none" strike="noStrike" cap="none">
                <a:solidFill>
                  <a:srgbClr val="171C28"/>
                </a:solidFill>
                <a:latin typeface="Open Sans"/>
                <a:ea typeface="Open Sans"/>
                <a:cs typeface="Open Sans"/>
                <a:sym typeface="Open Sans"/>
              </a:rPr>
              <a:t>IBM tripled entry-level hiring in 2026</a:t>
            </a:r>
            <a:endParaRPr sz="1100" b="0" i="0" u="none" strike="noStrike" cap="none">
              <a:solidFill>
                <a:schemeClr val="dk1"/>
              </a:solidFill>
              <a:latin typeface="Open Sans"/>
              <a:ea typeface="Open Sans"/>
              <a:cs typeface="Open Sans"/>
              <a:sym typeface="Open Sans"/>
            </a:endParaRPr>
          </a:p>
        </p:txBody>
      </p:sp>
      <p:sp>
        <p:nvSpPr>
          <p:cNvPr id="473" name="Google Shape;473;p12"/>
          <p:cNvSpPr txBox="1"/>
          <p:nvPr/>
        </p:nvSpPr>
        <p:spPr>
          <a:xfrm>
            <a:off x="5532120" y="1993392"/>
            <a:ext cx="2880360" cy="566928"/>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595959"/>
              </a:buClr>
              <a:buSzPts val="950"/>
              <a:buFont typeface="Calibri"/>
              <a:buNone/>
            </a:pPr>
            <a:r>
              <a:rPr lang="en-US" sz="950" b="0" i="0" u="none" strike="noStrike" cap="none">
                <a:solidFill>
                  <a:srgbClr val="595959"/>
                </a:solidFill>
                <a:latin typeface="Open Sans"/>
                <a:ea typeface="Open Sans"/>
                <a:cs typeface="Open Sans"/>
                <a:sym typeface="Open Sans"/>
              </a:rPr>
              <a:t>It redesigned the junior job instead of deleting it, and moved juniors toward customers and problems.</a:t>
            </a:r>
            <a:endParaRPr sz="950" b="0" i="0" u="none" strike="noStrike" cap="none">
              <a:solidFill>
                <a:schemeClr val="dk1"/>
              </a:solidFill>
              <a:latin typeface="Open Sans"/>
              <a:ea typeface="Open Sans"/>
              <a:cs typeface="Open Sans"/>
              <a:sym typeface="Open Sans"/>
            </a:endParaRPr>
          </a:p>
        </p:txBody>
      </p:sp>
      <p:sp>
        <p:nvSpPr>
          <p:cNvPr id="474" name="Google Shape;474;p12"/>
          <p:cNvSpPr/>
          <p:nvPr/>
        </p:nvSpPr>
        <p:spPr>
          <a:xfrm>
            <a:off x="5532120" y="2926080"/>
            <a:ext cx="457200" cy="457200"/>
          </a:xfrm>
          <a:prstGeom prst="ellipse">
            <a:avLst/>
          </a:prstGeom>
          <a:solidFill>
            <a:srgbClr val="FFFF00"/>
          </a:solidFill>
          <a:ln w="12700" cap="flat" cmpd="sng">
            <a:solidFill>
              <a:srgbClr val="FFFF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75" name="Google Shape;475;p12" descr="C:\Users\FilipPetrovski\Documents\Company Strategy\MSE_deck_build\assets\icons\FiAlertTriangle_white.png"/>
          <p:cNvPicPr preferRelativeResize="0"/>
          <p:nvPr/>
        </p:nvPicPr>
        <p:blipFill rotWithShape="1">
          <a:blip r:embed="rId3">
            <a:alphaModFix/>
          </a:blip>
          <a:srcRect/>
          <a:stretch/>
        </p:blipFill>
        <p:spPr>
          <a:xfrm>
            <a:off x="5646420" y="3040380"/>
            <a:ext cx="228600" cy="228600"/>
          </a:xfrm>
          <a:prstGeom prst="rect">
            <a:avLst/>
          </a:prstGeom>
          <a:noFill/>
          <a:ln>
            <a:noFill/>
          </a:ln>
        </p:spPr>
      </p:pic>
      <p:sp>
        <p:nvSpPr>
          <p:cNvPr id="476" name="Google Shape;476;p12"/>
          <p:cNvSpPr txBox="1"/>
          <p:nvPr/>
        </p:nvSpPr>
        <p:spPr>
          <a:xfrm>
            <a:off x="6108192" y="2907792"/>
            <a:ext cx="2377440" cy="5029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171C28"/>
              </a:buClr>
              <a:buSzPts val="1100"/>
              <a:buFont typeface="Arial"/>
              <a:buNone/>
            </a:pPr>
            <a:r>
              <a:rPr lang="en-US" sz="1100" b="1" i="0" u="none" strike="noStrike" cap="none">
                <a:solidFill>
                  <a:srgbClr val="171C28"/>
                </a:solidFill>
                <a:latin typeface="Open Sans"/>
                <a:ea typeface="Open Sans"/>
                <a:cs typeface="Open Sans"/>
                <a:sym typeface="Open Sans"/>
              </a:rPr>
              <a:t>The 2008 mistake</a:t>
            </a:r>
            <a:endParaRPr sz="1100" b="0" i="0" u="none" strike="noStrike" cap="none">
              <a:solidFill>
                <a:schemeClr val="dk1"/>
              </a:solidFill>
              <a:latin typeface="Open Sans"/>
              <a:ea typeface="Open Sans"/>
              <a:cs typeface="Open Sans"/>
              <a:sym typeface="Open Sans"/>
            </a:endParaRPr>
          </a:p>
        </p:txBody>
      </p:sp>
      <p:sp>
        <p:nvSpPr>
          <p:cNvPr id="477" name="Google Shape;477;p12"/>
          <p:cNvSpPr txBox="1"/>
          <p:nvPr/>
        </p:nvSpPr>
        <p:spPr>
          <a:xfrm>
            <a:off x="5532120" y="3456432"/>
            <a:ext cx="2880360" cy="566928"/>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595959"/>
              </a:buClr>
              <a:buSzPts val="950"/>
              <a:buFont typeface="Calibri"/>
              <a:buNone/>
            </a:pPr>
            <a:r>
              <a:rPr lang="en-US" sz="950" b="0" i="0" u="none" strike="noStrike" cap="none" dirty="0">
                <a:solidFill>
                  <a:srgbClr val="595959"/>
                </a:solidFill>
                <a:latin typeface="Open Sans"/>
                <a:ea typeface="Open Sans"/>
                <a:cs typeface="Open Sans"/>
                <a:sym typeface="Open Sans"/>
              </a:rPr>
              <a:t>Freeze the juniors to save a visible salary line, then find no experienced people a few years later. That cost never sends an invoice.</a:t>
            </a:r>
            <a:endParaRPr sz="950" b="0" i="0" u="none" strike="noStrike" cap="none" dirty="0">
              <a:solidFill>
                <a:schemeClr val="dk1"/>
              </a:solidFill>
              <a:latin typeface="Open Sans"/>
              <a:ea typeface="Open Sans"/>
              <a:cs typeface="Open Sans"/>
              <a:sym typeface="Open Sans"/>
            </a:endParaRPr>
          </a:p>
        </p:txBody>
      </p:sp>
      <p:sp>
        <p:nvSpPr>
          <p:cNvPr id="478" name="Google Shape;478;p12"/>
          <p:cNvSpPr txBox="1"/>
          <p:nvPr/>
        </p:nvSpPr>
        <p:spPr>
          <a:xfrm>
            <a:off x="548640" y="4315968"/>
            <a:ext cx="8046720" cy="32004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A5121C"/>
              </a:buClr>
              <a:buSzPts val="1200"/>
              <a:buFont typeface="Arial"/>
              <a:buNone/>
            </a:pPr>
            <a:r>
              <a:rPr lang="en-US" sz="1200" b="0" i="1" u="none" strike="noStrike" cap="none">
                <a:solidFill>
                  <a:srgbClr val="A5121C"/>
                </a:solidFill>
                <a:latin typeface="Open Sans"/>
                <a:ea typeface="Open Sans"/>
                <a:cs typeface="Open Sans"/>
                <a:sym typeface="Open Sans"/>
              </a:rPr>
              <a:t>AI hands the routine to the machine and hands the analyst the work that was always the point: judgment.</a:t>
            </a:r>
            <a:endParaRPr sz="1200" b="0" i="0" u="none" strike="noStrike" cap="none">
              <a:solidFill>
                <a:schemeClr val="dk1"/>
              </a:solidFill>
              <a:latin typeface="Open Sans"/>
              <a:ea typeface="Open Sans"/>
              <a:cs typeface="Open Sans"/>
              <a:sym typeface="Open Sans"/>
            </a:endParaRPr>
          </a:p>
        </p:txBody>
      </p:sp>
      <p:grpSp>
        <p:nvGrpSpPr>
          <p:cNvPr id="479" name="Google Shape;479;p12"/>
          <p:cNvGrpSpPr/>
          <p:nvPr/>
        </p:nvGrpSpPr>
        <p:grpSpPr>
          <a:xfrm>
            <a:off x="205335" y="240902"/>
            <a:ext cx="140711" cy="522704"/>
            <a:chOff x="3889900" y="2732875"/>
            <a:chExt cx="979200" cy="3480050"/>
          </a:xfrm>
        </p:grpSpPr>
        <p:sp>
          <p:nvSpPr>
            <p:cNvPr id="480" name="Google Shape;480;p12"/>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481" name="Google Shape;481;p12"/>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482" name="Google Shape;482;p12"/>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483" name="Google Shape;483;p12"/>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484" name="Google Shape;484;p12"/>
          <p:cNvGrpSpPr/>
          <p:nvPr/>
        </p:nvGrpSpPr>
        <p:grpSpPr>
          <a:xfrm rot="-5400000">
            <a:off x="8626800" y="4596264"/>
            <a:ext cx="147076" cy="500083"/>
            <a:chOff x="3889900" y="2732875"/>
            <a:chExt cx="979200" cy="3480050"/>
          </a:xfrm>
        </p:grpSpPr>
        <p:sp>
          <p:nvSpPr>
            <p:cNvPr id="485" name="Google Shape;485;p12"/>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486" name="Google Shape;486;p12"/>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487" name="Google Shape;487;p12"/>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488" name="Google Shape;488;p12"/>
          <p:cNvSpPr/>
          <p:nvPr/>
        </p:nvSpPr>
        <p:spPr>
          <a:xfrm rot="5400000">
            <a:off x="528540" y="2375150"/>
            <a:ext cx="297300" cy="257100"/>
          </a:xfrm>
          <a:prstGeom prst="triangle">
            <a:avLst>
              <a:gd name="adj" fmla="val 50000"/>
            </a:avLst>
          </a:prstGeom>
          <a:solidFill>
            <a:srgbClr val="A5121C"/>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B3550"/>
        </a:solidFill>
        <a:effectLst/>
      </p:bgPr>
    </p:bg>
    <p:spTree>
      <p:nvGrpSpPr>
        <p:cNvPr id="1" name="Shape 493"/>
        <p:cNvGrpSpPr/>
        <p:nvPr/>
      </p:nvGrpSpPr>
      <p:grpSpPr>
        <a:xfrm>
          <a:off x="0" y="0"/>
          <a:ext cx="0" cy="0"/>
          <a:chOff x="0" y="0"/>
          <a:chExt cx="0" cy="0"/>
        </a:xfrm>
      </p:grpSpPr>
      <p:cxnSp>
        <p:nvCxnSpPr>
          <p:cNvPr id="494" name="Google Shape;494;p22"/>
          <p:cNvCxnSpPr/>
          <p:nvPr/>
        </p:nvCxnSpPr>
        <p:spPr>
          <a:xfrm>
            <a:off x="7514075" y="3060900"/>
            <a:ext cx="1003800" cy="109800"/>
          </a:xfrm>
          <a:prstGeom prst="straightConnector1">
            <a:avLst/>
          </a:prstGeom>
          <a:noFill/>
          <a:ln w="12700" cap="flat" cmpd="sng">
            <a:solidFill>
              <a:srgbClr val="6B7280"/>
            </a:solidFill>
            <a:prstDash val="solid"/>
            <a:round/>
            <a:headEnd type="none" w="sm" len="sm"/>
            <a:tailEnd type="none" w="sm" len="sm"/>
          </a:ln>
        </p:spPr>
      </p:cxnSp>
      <p:cxnSp>
        <p:nvCxnSpPr>
          <p:cNvPr id="495" name="Google Shape;495;p22"/>
          <p:cNvCxnSpPr/>
          <p:nvPr/>
        </p:nvCxnSpPr>
        <p:spPr>
          <a:xfrm rot="10800000" flipH="1">
            <a:off x="6029800" y="1509225"/>
            <a:ext cx="739800" cy="1287000"/>
          </a:xfrm>
          <a:prstGeom prst="straightConnector1">
            <a:avLst/>
          </a:prstGeom>
          <a:noFill/>
          <a:ln w="12700" cap="flat" cmpd="sng">
            <a:solidFill>
              <a:srgbClr val="6B7280"/>
            </a:solidFill>
            <a:prstDash val="solid"/>
            <a:round/>
            <a:headEnd type="none" w="sm" len="sm"/>
            <a:tailEnd type="none" w="sm" len="sm"/>
          </a:ln>
        </p:spPr>
      </p:cxnSp>
      <p:cxnSp>
        <p:nvCxnSpPr>
          <p:cNvPr id="496" name="Google Shape;496;p22"/>
          <p:cNvCxnSpPr/>
          <p:nvPr/>
        </p:nvCxnSpPr>
        <p:spPr>
          <a:xfrm>
            <a:off x="6782575" y="1502375"/>
            <a:ext cx="655800" cy="1050600"/>
          </a:xfrm>
          <a:prstGeom prst="straightConnector1">
            <a:avLst/>
          </a:prstGeom>
          <a:noFill/>
          <a:ln w="12700" cap="flat" cmpd="sng">
            <a:solidFill>
              <a:srgbClr val="6B7280"/>
            </a:solidFill>
            <a:prstDash val="solid"/>
            <a:round/>
            <a:headEnd type="none" w="sm" len="sm"/>
            <a:tailEnd type="none" w="sm" len="sm"/>
          </a:ln>
        </p:spPr>
      </p:cxnSp>
      <p:cxnSp>
        <p:nvCxnSpPr>
          <p:cNvPr id="497" name="Google Shape;497;p22"/>
          <p:cNvCxnSpPr/>
          <p:nvPr/>
        </p:nvCxnSpPr>
        <p:spPr>
          <a:xfrm>
            <a:off x="6745150" y="2201150"/>
            <a:ext cx="682200" cy="341100"/>
          </a:xfrm>
          <a:prstGeom prst="straightConnector1">
            <a:avLst/>
          </a:prstGeom>
          <a:noFill/>
          <a:ln w="12700" cap="flat" cmpd="sng">
            <a:solidFill>
              <a:srgbClr val="6B7280"/>
            </a:solidFill>
            <a:prstDash val="solid"/>
            <a:round/>
            <a:headEnd type="none" w="sm" len="sm"/>
            <a:tailEnd type="none" w="sm" len="sm"/>
          </a:ln>
        </p:spPr>
      </p:cxnSp>
      <p:sp>
        <p:nvSpPr>
          <p:cNvPr id="498" name="Google Shape;498;p22"/>
          <p:cNvSpPr txBox="1"/>
          <p:nvPr/>
        </p:nvSpPr>
        <p:spPr>
          <a:xfrm>
            <a:off x="548647" y="1737360"/>
            <a:ext cx="5029200" cy="219456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4000"/>
              <a:buFont typeface="Arial"/>
              <a:buNone/>
            </a:pPr>
            <a:r>
              <a:rPr lang="en-US" sz="3400" b="1" i="0" u="none" strike="noStrike" cap="none">
                <a:solidFill>
                  <a:srgbClr val="FFFFFF"/>
                </a:solidFill>
                <a:latin typeface="Open Sans"/>
                <a:ea typeface="Open Sans"/>
                <a:cs typeface="Open Sans"/>
                <a:sym typeface="Open Sans"/>
              </a:rPr>
              <a:t>Can a market our size </a:t>
            </a:r>
            <a:r>
              <a:rPr lang="en-US" sz="3400" b="1" i="0" u="none" strike="noStrike" cap="none">
                <a:solidFill>
                  <a:srgbClr val="A5121C"/>
                </a:solidFill>
                <a:latin typeface="Open Sans"/>
                <a:ea typeface="Open Sans"/>
                <a:cs typeface="Open Sans"/>
                <a:sym typeface="Open Sans"/>
              </a:rPr>
              <a:t>even play this game?</a:t>
            </a:r>
            <a:endParaRPr sz="4000" b="0" i="0" u="none" strike="noStrike" cap="none">
              <a:solidFill>
                <a:srgbClr val="A5121C"/>
              </a:solidFill>
              <a:latin typeface="Open Sans"/>
              <a:ea typeface="Open Sans"/>
              <a:cs typeface="Open Sans"/>
              <a:sym typeface="Open Sans"/>
            </a:endParaRPr>
          </a:p>
        </p:txBody>
      </p:sp>
      <p:sp>
        <p:nvSpPr>
          <p:cNvPr id="499" name="Google Shape;499;p22"/>
          <p:cNvSpPr txBox="1"/>
          <p:nvPr/>
        </p:nvSpPr>
        <p:spPr>
          <a:xfrm>
            <a:off x="548650" y="3749039"/>
            <a:ext cx="73152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BCC6"/>
              </a:buClr>
              <a:buSzPts val="1500"/>
              <a:buFont typeface="Calibri"/>
              <a:buNone/>
            </a:pPr>
            <a:r>
              <a:rPr lang="en-US" sz="1500" b="0" i="1" u="none" strike="noStrike" cap="none">
                <a:solidFill>
                  <a:srgbClr val="B8BCC6"/>
                </a:solidFill>
                <a:latin typeface="Open Sans"/>
                <a:ea typeface="Open Sans"/>
                <a:cs typeface="Open Sans"/>
                <a:sym typeface="Open Sans"/>
              </a:rPr>
              <a:t>After all those trillions, a fair question.</a:t>
            </a:r>
            <a:endParaRPr sz="1500" b="0" i="0" u="none" strike="noStrike" cap="none">
              <a:solidFill>
                <a:schemeClr val="dk1"/>
              </a:solidFill>
              <a:latin typeface="Open Sans"/>
              <a:ea typeface="Open Sans"/>
              <a:cs typeface="Open Sans"/>
              <a:sym typeface="Open Sans"/>
            </a:endParaRPr>
          </a:p>
        </p:txBody>
      </p:sp>
      <p:cxnSp>
        <p:nvCxnSpPr>
          <p:cNvPr id="500" name="Google Shape;500;p22"/>
          <p:cNvCxnSpPr/>
          <p:nvPr/>
        </p:nvCxnSpPr>
        <p:spPr>
          <a:xfrm rot="10800000" flipH="1">
            <a:off x="5959422" y="1510144"/>
            <a:ext cx="819900" cy="87000"/>
          </a:xfrm>
          <a:prstGeom prst="straightConnector1">
            <a:avLst/>
          </a:prstGeom>
          <a:noFill/>
          <a:ln w="12700" cap="flat" cmpd="sng">
            <a:solidFill>
              <a:srgbClr val="6B7280"/>
            </a:solidFill>
            <a:prstDash val="solid"/>
            <a:round/>
            <a:headEnd type="none" w="sm" len="sm"/>
            <a:tailEnd type="none" w="sm" len="sm"/>
          </a:ln>
        </p:spPr>
      </p:cxnSp>
      <p:cxnSp>
        <p:nvCxnSpPr>
          <p:cNvPr id="501" name="Google Shape;501;p22"/>
          <p:cNvCxnSpPr/>
          <p:nvPr/>
        </p:nvCxnSpPr>
        <p:spPr>
          <a:xfrm rot="10800000" flipH="1">
            <a:off x="6790900" y="1011425"/>
            <a:ext cx="1027500" cy="504600"/>
          </a:xfrm>
          <a:prstGeom prst="straightConnector1">
            <a:avLst/>
          </a:prstGeom>
          <a:noFill/>
          <a:ln w="12700" cap="flat" cmpd="sng">
            <a:solidFill>
              <a:srgbClr val="6B7280"/>
            </a:solidFill>
            <a:prstDash val="solid"/>
            <a:round/>
            <a:headEnd type="none" w="sm" len="sm"/>
            <a:tailEnd type="none" w="sm" len="sm"/>
          </a:ln>
        </p:spPr>
      </p:cxnSp>
      <p:cxnSp>
        <p:nvCxnSpPr>
          <p:cNvPr id="502" name="Google Shape;502;p22"/>
          <p:cNvCxnSpPr/>
          <p:nvPr/>
        </p:nvCxnSpPr>
        <p:spPr>
          <a:xfrm rot="10800000" flipH="1">
            <a:off x="6029800" y="2213550"/>
            <a:ext cx="715200" cy="592800"/>
          </a:xfrm>
          <a:prstGeom prst="straightConnector1">
            <a:avLst/>
          </a:prstGeom>
          <a:noFill/>
          <a:ln w="12700" cap="flat" cmpd="sng">
            <a:solidFill>
              <a:srgbClr val="6B7280"/>
            </a:solidFill>
            <a:prstDash val="solid"/>
            <a:round/>
            <a:headEnd type="none" w="sm" len="sm"/>
            <a:tailEnd type="none" w="sm" len="sm"/>
          </a:ln>
        </p:spPr>
      </p:cxnSp>
      <p:cxnSp>
        <p:nvCxnSpPr>
          <p:cNvPr id="503" name="Google Shape;503;p22"/>
          <p:cNvCxnSpPr/>
          <p:nvPr/>
        </p:nvCxnSpPr>
        <p:spPr>
          <a:xfrm>
            <a:off x="7418975" y="2525600"/>
            <a:ext cx="95100" cy="534300"/>
          </a:xfrm>
          <a:prstGeom prst="straightConnector1">
            <a:avLst/>
          </a:prstGeom>
          <a:noFill/>
          <a:ln w="12700" cap="flat" cmpd="sng">
            <a:solidFill>
              <a:srgbClr val="6B7280"/>
            </a:solidFill>
            <a:prstDash val="solid"/>
            <a:round/>
            <a:headEnd type="none" w="sm" len="sm"/>
            <a:tailEnd type="none" w="sm" len="sm"/>
          </a:ln>
        </p:spPr>
      </p:cxnSp>
      <p:cxnSp>
        <p:nvCxnSpPr>
          <p:cNvPr id="504" name="Google Shape;504;p22"/>
          <p:cNvCxnSpPr/>
          <p:nvPr/>
        </p:nvCxnSpPr>
        <p:spPr>
          <a:xfrm>
            <a:off x="6029800" y="2786100"/>
            <a:ext cx="935400" cy="1005600"/>
          </a:xfrm>
          <a:prstGeom prst="straightConnector1">
            <a:avLst/>
          </a:prstGeom>
          <a:noFill/>
          <a:ln w="12700" cap="flat" cmpd="sng">
            <a:solidFill>
              <a:srgbClr val="6B7280"/>
            </a:solidFill>
            <a:prstDash val="solid"/>
            <a:round/>
            <a:headEnd type="none" w="sm" len="sm"/>
            <a:tailEnd type="none" w="sm" len="sm"/>
          </a:ln>
        </p:spPr>
      </p:cxnSp>
      <p:cxnSp>
        <p:nvCxnSpPr>
          <p:cNvPr id="505" name="Google Shape;505;p22"/>
          <p:cNvCxnSpPr/>
          <p:nvPr/>
        </p:nvCxnSpPr>
        <p:spPr>
          <a:xfrm rot="10800000" flipH="1">
            <a:off x="6965130" y="3060185"/>
            <a:ext cx="548700" cy="731400"/>
          </a:xfrm>
          <a:prstGeom prst="straightConnector1">
            <a:avLst/>
          </a:prstGeom>
          <a:noFill/>
          <a:ln w="12700" cap="flat" cmpd="sng">
            <a:solidFill>
              <a:srgbClr val="6B7280"/>
            </a:solidFill>
            <a:prstDash val="solid"/>
            <a:round/>
            <a:headEnd type="none" w="sm" len="sm"/>
            <a:tailEnd type="none" w="sm" len="sm"/>
          </a:ln>
        </p:spPr>
      </p:cxnSp>
      <p:cxnSp>
        <p:nvCxnSpPr>
          <p:cNvPr id="506" name="Google Shape;506;p22"/>
          <p:cNvCxnSpPr/>
          <p:nvPr/>
        </p:nvCxnSpPr>
        <p:spPr>
          <a:xfrm>
            <a:off x="5182275" y="2343500"/>
            <a:ext cx="861300" cy="456000"/>
          </a:xfrm>
          <a:prstGeom prst="straightConnector1">
            <a:avLst/>
          </a:prstGeom>
          <a:noFill/>
          <a:ln w="12700" cap="flat" cmpd="sng">
            <a:solidFill>
              <a:srgbClr val="6B7280"/>
            </a:solidFill>
            <a:prstDash val="solid"/>
            <a:round/>
            <a:headEnd type="none" w="sm" len="sm"/>
            <a:tailEnd type="none" w="sm" len="sm"/>
          </a:ln>
        </p:spPr>
      </p:cxnSp>
      <p:sp>
        <p:nvSpPr>
          <p:cNvPr id="507" name="Google Shape;507;p22"/>
          <p:cNvSpPr/>
          <p:nvPr/>
        </p:nvSpPr>
        <p:spPr>
          <a:xfrm>
            <a:off x="5904426" y="1542161"/>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8" name="Google Shape;508;p22"/>
          <p:cNvSpPr/>
          <p:nvPr/>
        </p:nvSpPr>
        <p:spPr>
          <a:xfrm>
            <a:off x="6617799" y="2086084"/>
            <a:ext cx="255900" cy="2559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22"/>
          <p:cNvSpPr/>
          <p:nvPr/>
        </p:nvSpPr>
        <p:spPr>
          <a:xfrm>
            <a:off x="7765196" y="955421"/>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p22"/>
          <p:cNvSpPr/>
          <p:nvPr/>
        </p:nvSpPr>
        <p:spPr>
          <a:xfrm>
            <a:off x="5959304" y="2710389"/>
            <a:ext cx="164700" cy="1647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1" name="Google Shape;511;p22"/>
          <p:cNvSpPr/>
          <p:nvPr/>
        </p:nvSpPr>
        <p:spPr>
          <a:xfrm>
            <a:off x="7449762" y="2996057"/>
            <a:ext cx="128100" cy="1281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2" name="Google Shape;512;p22"/>
          <p:cNvSpPr/>
          <p:nvPr/>
        </p:nvSpPr>
        <p:spPr>
          <a:xfrm>
            <a:off x="6910266" y="3736721"/>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3" name="Google Shape;513;p22"/>
          <p:cNvSpPr/>
          <p:nvPr/>
        </p:nvSpPr>
        <p:spPr>
          <a:xfrm>
            <a:off x="7294324" y="2397197"/>
            <a:ext cx="255900" cy="2559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4" name="Google Shape;514;p22"/>
          <p:cNvSpPr/>
          <p:nvPr/>
        </p:nvSpPr>
        <p:spPr>
          <a:xfrm>
            <a:off x="6699941" y="1423264"/>
            <a:ext cx="164700" cy="1647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5" name="Google Shape;515;p22"/>
          <p:cNvSpPr/>
          <p:nvPr/>
        </p:nvSpPr>
        <p:spPr>
          <a:xfrm>
            <a:off x="5120651" y="2287636"/>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6" name="Google Shape;516;p22"/>
          <p:cNvSpPr/>
          <p:nvPr/>
        </p:nvSpPr>
        <p:spPr>
          <a:xfrm>
            <a:off x="8470276" y="3110586"/>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521"/>
        <p:cNvGrpSpPr/>
        <p:nvPr/>
      </p:nvGrpSpPr>
      <p:grpSpPr>
        <a:xfrm>
          <a:off x="0" y="0"/>
          <a:ext cx="0" cy="0"/>
          <a:chOff x="0" y="0"/>
          <a:chExt cx="0" cy="0"/>
        </a:xfrm>
      </p:grpSpPr>
      <p:sp>
        <p:nvSpPr>
          <p:cNvPr id="522" name="Google Shape;522;p6"/>
          <p:cNvSpPr/>
          <p:nvPr/>
        </p:nvSpPr>
        <p:spPr>
          <a:xfrm>
            <a:off x="5532125" y="1280150"/>
            <a:ext cx="2918100" cy="13716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523" name="Google Shape;523;p6"/>
          <p:cNvSpPr/>
          <p:nvPr/>
        </p:nvSpPr>
        <p:spPr>
          <a:xfrm>
            <a:off x="5532125" y="2852924"/>
            <a:ext cx="2918100" cy="80880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524" name="Google Shape;524;p6"/>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Calibri"/>
                <a:ea typeface="Calibri"/>
                <a:cs typeface="Calibri"/>
                <a:sym typeface="Calibri"/>
              </a:rPr>
              <a:t>THE REGIONAL ANGLE</a:t>
            </a:r>
            <a:endParaRPr sz="1000" b="0" i="0" u="none" strike="noStrike" cap="none">
              <a:solidFill>
                <a:schemeClr val="dk1"/>
              </a:solidFill>
              <a:latin typeface="Calibri"/>
              <a:ea typeface="Calibri"/>
              <a:cs typeface="Calibri"/>
              <a:sym typeface="Calibri"/>
            </a:endParaRPr>
          </a:p>
        </p:txBody>
      </p:sp>
      <p:sp>
        <p:nvSpPr>
          <p:cNvPr id="525" name="Google Shape;525;p6"/>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400"/>
              <a:buFont typeface="Arial"/>
              <a:buNone/>
            </a:pPr>
            <a:r>
              <a:rPr lang="en-US" sz="2400" b="1" i="0" u="none" strike="noStrike" cap="none">
                <a:solidFill>
                  <a:srgbClr val="171C28"/>
                </a:solidFill>
                <a:latin typeface="Arial"/>
                <a:ea typeface="Arial"/>
                <a:cs typeface="Arial"/>
                <a:sym typeface="Arial"/>
              </a:rPr>
              <a:t>Small and late, with the advantage in our own hands</a:t>
            </a:r>
            <a:endParaRPr sz="2400" b="0" i="0" u="none" strike="noStrike" cap="none">
              <a:solidFill>
                <a:schemeClr val="dk1"/>
              </a:solidFill>
              <a:latin typeface="Calibri"/>
              <a:ea typeface="Calibri"/>
              <a:cs typeface="Calibri"/>
              <a:sym typeface="Calibri"/>
            </a:endParaRPr>
          </a:p>
        </p:txBody>
      </p:sp>
      <p:sp>
        <p:nvSpPr>
          <p:cNvPr id="526" name="Google Shape;526;p6"/>
          <p:cNvSpPr/>
          <p:nvPr/>
        </p:nvSpPr>
        <p:spPr>
          <a:xfrm>
            <a:off x="548650" y="1280150"/>
            <a:ext cx="4791000" cy="2398500"/>
          </a:xfrm>
          <a:prstGeom prst="rect">
            <a:avLst/>
          </a:prstGeom>
          <a:solidFill>
            <a:srgbClr val="2B355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p6"/>
          <p:cNvSpPr txBox="1"/>
          <p:nvPr/>
        </p:nvSpPr>
        <p:spPr>
          <a:xfrm>
            <a:off x="822960" y="1554480"/>
            <a:ext cx="4206240" cy="64008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FFFFFF"/>
              </a:buClr>
              <a:buSzPts val="1900"/>
              <a:buFont typeface="Arial"/>
              <a:buNone/>
            </a:pPr>
            <a:r>
              <a:rPr lang="en-US" sz="1900" b="1" i="0" u="none" strike="noStrike" cap="none" dirty="0">
                <a:solidFill>
                  <a:srgbClr val="FFFFFF"/>
                </a:solidFill>
                <a:latin typeface="Arial"/>
                <a:ea typeface="Arial"/>
                <a:cs typeface="Arial"/>
                <a:sym typeface="Arial"/>
              </a:rPr>
              <a:t>“You cannot out-model Anthropic from Skopje.</a:t>
            </a:r>
            <a:endParaRPr sz="1900" b="0" i="0" u="none" strike="noStrike" cap="none" dirty="0">
              <a:solidFill>
                <a:schemeClr val="dk1"/>
              </a:solidFill>
              <a:latin typeface="Calibri"/>
              <a:ea typeface="Calibri"/>
              <a:cs typeface="Calibri"/>
              <a:sym typeface="Calibri"/>
            </a:endParaRPr>
          </a:p>
        </p:txBody>
      </p:sp>
      <p:sp>
        <p:nvSpPr>
          <p:cNvPr id="528" name="Google Shape;528;p6"/>
          <p:cNvSpPr txBox="1"/>
          <p:nvPr/>
        </p:nvSpPr>
        <p:spPr>
          <a:xfrm>
            <a:off x="822960" y="2286000"/>
            <a:ext cx="4206240" cy="45720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E8474F"/>
              </a:buClr>
              <a:buSzPts val="1900"/>
              <a:buFont typeface="Arial"/>
              <a:buNone/>
            </a:pPr>
            <a:r>
              <a:rPr lang="en-US" sz="1900" b="1" i="0" u="none" strike="noStrike" cap="none" dirty="0">
                <a:solidFill>
                  <a:srgbClr val="E8474F"/>
                </a:solidFill>
                <a:latin typeface="Arial"/>
                <a:ea typeface="Arial"/>
                <a:cs typeface="Arial"/>
                <a:sym typeface="Arial"/>
              </a:rPr>
              <a:t>You can out-govern almost anyone.”</a:t>
            </a:r>
          </a:p>
          <a:p>
            <a:pPr marL="0" marR="0" lvl="0" indent="0" algn="l" rtl="0">
              <a:lnSpc>
                <a:spcPct val="105000"/>
              </a:lnSpc>
              <a:spcBef>
                <a:spcPts val="0"/>
              </a:spcBef>
              <a:spcAft>
                <a:spcPts val="0"/>
              </a:spcAft>
              <a:buClr>
                <a:srgbClr val="E8474F"/>
              </a:buClr>
              <a:buSzPts val="1900"/>
              <a:buFont typeface="Arial"/>
              <a:buNone/>
            </a:pPr>
            <a:endParaRPr lang="en-US" sz="1900" b="1" dirty="0">
              <a:solidFill>
                <a:srgbClr val="E8474F"/>
              </a:solidFill>
              <a:ea typeface="Calibri"/>
            </a:endParaRPr>
          </a:p>
        </p:txBody>
      </p:sp>
      <p:sp>
        <p:nvSpPr>
          <p:cNvPr id="529" name="Google Shape;529;p6"/>
          <p:cNvSpPr txBox="1"/>
          <p:nvPr/>
        </p:nvSpPr>
        <p:spPr>
          <a:xfrm>
            <a:off x="822960" y="2923274"/>
            <a:ext cx="4206240" cy="548640"/>
          </a:xfrm>
          <a:prstGeom prst="rect">
            <a:avLst/>
          </a:prstGeom>
          <a:noFill/>
          <a:ln>
            <a:noFill/>
          </a:ln>
        </p:spPr>
        <p:txBody>
          <a:bodyPr spcFirstLastPara="1" wrap="square" lIns="0" tIns="0" rIns="0" bIns="0" anchor="t" anchorCtr="0">
            <a:noAutofit/>
          </a:bodyPr>
          <a:lstStyle/>
          <a:p>
            <a:pPr marL="0" marR="0" lvl="0" indent="0" algn="l" rtl="0">
              <a:lnSpc>
                <a:spcPct val="110000"/>
              </a:lnSpc>
              <a:spcBef>
                <a:spcPts val="0"/>
              </a:spcBef>
              <a:spcAft>
                <a:spcPts val="0"/>
              </a:spcAft>
              <a:buClr>
                <a:srgbClr val="B8BCC6"/>
              </a:buClr>
              <a:buSzPts val="1100"/>
              <a:buFont typeface="Calibri"/>
              <a:buNone/>
            </a:pPr>
            <a:r>
              <a:rPr lang="en-US" sz="1100" b="0" i="0" u="none" strike="noStrike" cap="none" dirty="0">
                <a:solidFill>
                  <a:srgbClr val="B8BCC6"/>
                </a:solidFill>
                <a:latin typeface="Calibri"/>
                <a:ea typeface="Calibri"/>
                <a:cs typeface="Calibri"/>
                <a:sym typeface="Calibri"/>
              </a:rPr>
              <a:t>The one lever in our own hands is the foundation: the agreed meaning of every number. A weaker model on governed data beats the strongest model on a mess.</a:t>
            </a:r>
            <a:endParaRPr sz="1100" b="0" i="0" u="none" strike="noStrike" cap="none" dirty="0">
              <a:solidFill>
                <a:schemeClr val="dk1"/>
              </a:solidFill>
              <a:latin typeface="Calibri"/>
              <a:ea typeface="Calibri"/>
              <a:cs typeface="Calibri"/>
              <a:sym typeface="Calibri"/>
            </a:endParaRPr>
          </a:p>
        </p:txBody>
      </p:sp>
      <p:sp>
        <p:nvSpPr>
          <p:cNvPr id="530" name="Google Shape;530;p6"/>
          <p:cNvSpPr txBox="1"/>
          <p:nvPr/>
        </p:nvSpPr>
        <p:spPr>
          <a:xfrm>
            <a:off x="5760206" y="1389900"/>
            <a:ext cx="15003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2400"/>
              <a:buFont typeface="Arial"/>
              <a:buNone/>
            </a:pPr>
            <a:r>
              <a:rPr lang="en-US" sz="2400" b="1" i="0" u="none" strike="noStrike" cap="none">
                <a:solidFill>
                  <a:srgbClr val="A5121C"/>
                </a:solidFill>
                <a:latin typeface="Arial"/>
                <a:ea typeface="Arial"/>
                <a:cs typeface="Arial"/>
                <a:sym typeface="Arial"/>
              </a:rPr>
              <a:t>~1 in 10</a:t>
            </a:r>
            <a:endParaRPr sz="2400" b="0" i="0" u="none" strike="noStrike" cap="none">
              <a:solidFill>
                <a:schemeClr val="dk1"/>
              </a:solidFill>
              <a:latin typeface="Calibri"/>
              <a:ea typeface="Calibri"/>
              <a:cs typeface="Calibri"/>
              <a:sym typeface="Calibri"/>
            </a:endParaRPr>
          </a:p>
        </p:txBody>
      </p:sp>
      <p:sp>
        <p:nvSpPr>
          <p:cNvPr id="531" name="Google Shape;531;p6"/>
          <p:cNvSpPr txBox="1"/>
          <p:nvPr/>
        </p:nvSpPr>
        <p:spPr>
          <a:xfrm>
            <a:off x="5760201" y="1956825"/>
            <a:ext cx="2595900" cy="6036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595959"/>
              </a:buClr>
              <a:buSzPts val="900"/>
              <a:buFont typeface="Calibri"/>
              <a:buNone/>
            </a:pPr>
            <a:r>
              <a:rPr lang="en-US" sz="900" b="0" i="0" u="none" strike="noStrike" cap="none">
                <a:solidFill>
                  <a:srgbClr val="595959"/>
                </a:solidFill>
                <a:latin typeface="Calibri"/>
                <a:ea typeface="Calibri"/>
                <a:cs typeface="Calibri"/>
                <a:sym typeface="Calibri"/>
              </a:rPr>
              <a:t>Western Balkan firms have the cloud and integrated systems that make AI trustworthy, though about half already use AI, mostly generative tools (OECD, 2026)</a:t>
            </a:r>
            <a:endParaRPr sz="900" b="0" i="0" u="none" strike="noStrike" cap="none">
              <a:solidFill>
                <a:schemeClr val="dk1"/>
              </a:solidFill>
              <a:latin typeface="Calibri"/>
              <a:ea typeface="Calibri"/>
              <a:cs typeface="Calibri"/>
              <a:sym typeface="Calibri"/>
            </a:endParaRPr>
          </a:p>
        </p:txBody>
      </p:sp>
      <p:sp>
        <p:nvSpPr>
          <p:cNvPr id="532" name="Google Shape;532;p6"/>
          <p:cNvSpPr txBox="1"/>
          <p:nvPr/>
        </p:nvSpPr>
        <p:spPr>
          <a:xfrm>
            <a:off x="5778500" y="2979925"/>
            <a:ext cx="2466300" cy="530400"/>
          </a:xfrm>
          <a:prstGeom prst="rect">
            <a:avLst/>
          </a:prstGeom>
          <a:noFill/>
          <a:ln>
            <a:noFill/>
          </a:ln>
        </p:spPr>
        <p:txBody>
          <a:bodyPr spcFirstLastPara="1" wrap="square" lIns="0" tIns="0" rIns="0" bIns="0" anchor="ctr" anchorCtr="0">
            <a:noAutofit/>
          </a:bodyPr>
          <a:lstStyle/>
          <a:p>
            <a:pPr marL="0" marR="0" lvl="0" indent="0" algn="l" rtl="0">
              <a:lnSpc>
                <a:spcPct val="105000"/>
              </a:lnSpc>
              <a:spcBef>
                <a:spcPts val="0"/>
              </a:spcBef>
              <a:spcAft>
                <a:spcPts val="0"/>
              </a:spcAft>
              <a:buClr>
                <a:srgbClr val="595959"/>
              </a:buClr>
              <a:buSzPts val="950"/>
              <a:buFont typeface="Calibri"/>
              <a:buNone/>
            </a:pPr>
            <a:r>
              <a:rPr lang="en-US" sz="950" b="0" i="0" u="none" strike="noStrike" cap="none">
                <a:solidFill>
                  <a:srgbClr val="595959"/>
                </a:solidFill>
                <a:latin typeface="Calibri"/>
                <a:ea typeface="Calibri"/>
                <a:cs typeface="Calibri"/>
                <a:sym typeface="Calibri"/>
              </a:rPr>
              <a:t>90-10-0: our old way of working. 90% getting to the number, 10% understanding it, near zero recorded on why we decided.</a:t>
            </a:r>
            <a:endParaRPr sz="950" b="0" i="0" u="none" strike="noStrike" cap="none">
              <a:solidFill>
                <a:schemeClr val="dk1"/>
              </a:solidFill>
              <a:latin typeface="Calibri"/>
              <a:ea typeface="Calibri"/>
              <a:cs typeface="Calibri"/>
              <a:sym typeface="Calibri"/>
            </a:endParaRPr>
          </a:p>
        </p:txBody>
      </p:sp>
      <p:sp>
        <p:nvSpPr>
          <p:cNvPr id="533" name="Google Shape;533;p6"/>
          <p:cNvSpPr txBox="1"/>
          <p:nvPr/>
        </p:nvSpPr>
        <p:spPr>
          <a:xfrm>
            <a:off x="731524" y="3942450"/>
            <a:ext cx="6766500" cy="5487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250"/>
              <a:buFont typeface="Arial"/>
              <a:buNone/>
            </a:pPr>
            <a:r>
              <a:rPr lang="en-US" sz="1250" b="1" i="1" u="none" strike="noStrike" cap="none">
                <a:solidFill>
                  <a:srgbClr val="A5121C"/>
                </a:solidFill>
                <a:latin typeface="Arial"/>
                <a:ea typeface="Arial"/>
                <a:cs typeface="Arial"/>
                <a:sym typeface="Arial"/>
              </a:rPr>
              <a:t>Being late helps only if we skip other people's mistakes and keep the necessary steps. The euphoria is theirs. The evolution has to be ours.</a:t>
            </a:r>
            <a:endParaRPr sz="1250" b="0" i="0" u="none" strike="noStrike" cap="none">
              <a:solidFill>
                <a:schemeClr val="dk1"/>
              </a:solidFill>
              <a:latin typeface="Calibri"/>
              <a:ea typeface="Calibri"/>
              <a:cs typeface="Calibri"/>
              <a:sym typeface="Calibri"/>
            </a:endParaRPr>
          </a:p>
        </p:txBody>
      </p:sp>
      <p:grpSp>
        <p:nvGrpSpPr>
          <p:cNvPr id="534" name="Google Shape;534;p6"/>
          <p:cNvGrpSpPr/>
          <p:nvPr/>
        </p:nvGrpSpPr>
        <p:grpSpPr>
          <a:xfrm>
            <a:off x="205335" y="240902"/>
            <a:ext cx="140711" cy="522704"/>
            <a:chOff x="3889900" y="2732875"/>
            <a:chExt cx="979200" cy="3480050"/>
          </a:xfrm>
        </p:grpSpPr>
        <p:sp>
          <p:nvSpPr>
            <p:cNvPr id="535" name="Google Shape;535;p6"/>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536" name="Google Shape;536;p6"/>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537" name="Google Shape;537;p6"/>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538" name="Google Shape;538;p6"/>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539" name="Google Shape;539;p6"/>
          <p:cNvGrpSpPr/>
          <p:nvPr/>
        </p:nvGrpSpPr>
        <p:grpSpPr>
          <a:xfrm rot="-5400000">
            <a:off x="8626800" y="4596264"/>
            <a:ext cx="147076" cy="500083"/>
            <a:chOff x="3889900" y="2732875"/>
            <a:chExt cx="979200" cy="3480050"/>
          </a:xfrm>
        </p:grpSpPr>
        <p:sp>
          <p:nvSpPr>
            <p:cNvPr id="540" name="Google Shape;540;p6"/>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541" name="Google Shape;541;p6"/>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542" name="Google Shape;542;p6"/>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543" name="Google Shape;543;p6"/>
          <p:cNvSpPr txBox="1"/>
          <p:nvPr/>
        </p:nvSpPr>
        <p:spPr>
          <a:xfrm>
            <a:off x="548640" y="4754880"/>
            <a:ext cx="694950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B3550"/>
        </a:solidFill>
        <a:effectLst/>
      </p:bgPr>
    </p:bg>
    <p:spTree>
      <p:nvGrpSpPr>
        <p:cNvPr id="1" name="Shape 548"/>
        <p:cNvGrpSpPr/>
        <p:nvPr/>
      </p:nvGrpSpPr>
      <p:grpSpPr>
        <a:xfrm>
          <a:off x="0" y="0"/>
          <a:ext cx="0" cy="0"/>
          <a:chOff x="0" y="0"/>
          <a:chExt cx="0" cy="0"/>
        </a:xfrm>
      </p:grpSpPr>
      <p:sp>
        <p:nvSpPr>
          <p:cNvPr id="549" name="Google Shape;549;p13"/>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6B7280"/>
              </a:buClr>
              <a:buSzPts val="800"/>
              <a:buFont typeface="Calibri"/>
              <a:buNone/>
            </a:pPr>
            <a:r>
              <a:rPr lang="en-US" sz="800" b="0" i="0" u="none" strike="noStrike" cap="none">
                <a:solidFill>
                  <a:srgbClr val="6B7280"/>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cxnSp>
        <p:nvCxnSpPr>
          <p:cNvPr id="550" name="Google Shape;550;p13"/>
          <p:cNvCxnSpPr/>
          <p:nvPr/>
        </p:nvCxnSpPr>
        <p:spPr>
          <a:xfrm>
            <a:off x="7589520" y="777240"/>
            <a:ext cx="914400" cy="502920"/>
          </a:xfrm>
          <a:prstGeom prst="straightConnector1">
            <a:avLst/>
          </a:prstGeom>
          <a:noFill/>
          <a:ln w="12700" cap="flat" cmpd="sng">
            <a:solidFill>
              <a:srgbClr val="6B7280"/>
            </a:solidFill>
            <a:prstDash val="solid"/>
            <a:round/>
            <a:headEnd type="none" w="sm" len="sm"/>
            <a:tailEnd type="none" w="sm" len="sm"/>
          </a:ln>
        </p:spPr>
      </p:cxnSp>
      <p:cxnSp>
        <p:nvCxnSpPr>
          <p:cNvPr id="551" name="Google Shape;551;p13"/>
          <p:cNvCxnSpPr/>
          <p:nvPr/>
        </p:nvCxnSpPr>
        <p:spPr>
          <a:xfrm rot="10800000" flipH="1">
            <a:off x="7955280" y="1280160"/>
            <a:ext cx="548640" cy="822960"/>
          </a:xfrm>
          <a:prstGeom prst="straightConnector1">
            <a:avLst/>
          </a:prstGeom>
          <a:noFill/>
          <a:ln w="12700" cap="flat" cmpd="sng">
            <a:solidFill>
              <a:srgbClr val="6B7280"/>
            </a:solidFill>
            <a:prstDash val="solid"/>
            <a:round/>
            <a:headEnd type="none" w="sm" len="sm"/>
            <a:tailEnd type="none" w="sm" len="sm"/>
          </a:ln>
        </p:spPr>
      </p:cxnSp>
      <p:cxnSp>
        <p:nvCxnSpPr>
          <p:cNvPr id="552" name="Google Shape;552;p13"/>
          <p:cNvCxnSpPr/>
          <p:nvPr/>
        </p:nvCxnSpPr>
        <p:spPr>
          <a:xfrm>
            <a:off x="7955280" y="2103120"/>
            <a:ext cx="731520" cy="640080"/>
          </a:xfrm>
          <a:prstGeom prst="straightConnector1">
            <a:avLst/>
          </a:prstGeom>
          <a:noFill/>
          <a:ln w="12700" cap="flat" cmpd="sng">
            <a:solidFill>
              <a:srgbClr val="6B7280"/>
            </a:solidFill>
            <a:prstDash val="solid"/>
            <a:round/>
            <a:headEnd type="none" w="sm" len="sm"/>
            <a:tailEnd type="none" w="sm" len="sm"/>
          </a:ln>
        </p:spPr>
      </p:cxnSp>
      <p:cxnSp>
        <p:nvCxnSpPr>
          <p:cNvPr id="553" name="Google Shape;553;p13"/>
          <p:cNvCxnSpPr/>
          <p:nvPr/>
        </p:nvCxnSpPr>
        <p:spPr>
          <a:xfrm rot="10800000" flipH="1">
            <a:off x="7498080" y="2103120"/>
            <a:ext cx="457200" cy="1188720"/>
          </a:xfrm>
          <a:prstGeom prst="straightConnector1">
            <a:avLst/>
          </a:prstGeom>
          <a:noFill/>
          <a:ln w="12700" cap="flat" cmpd="sng">
            <a:solidFill>
              <a:srgbClr val="6B7280"/>
            </a:solidFill>
            <a:prstDash val="solid"/>
            <a:round/>
            <a:headEnd type="none" w="sm" len="sm"/>
            <a:tailEnd type="none" w="sm" len="sm"/>
          </a:ln>
        </p:spPr>
      </p:cxnSp>
      <p:cxnSp>
        <p:nvCxnSpPr>
          <p:cNvPr id="554" name="Google Shape;554;p13"/>
          <p:cNvCxnSpPr/>
          <p:nvPr/>
        </p:nvCxnSpPr>
        <p:spPr>
          <a:xfrm rot="10800000" flipH="1">
            <a:off x="8503920" y="2743200"/>
            <a:ext cx="182880" cy="1280160"/>
          </a:xfrm>
          <a:prstGeom prst="straightConnector1">
            <a:avLst/>
          </a:prstGeom>
          <a:noFill/>
          <a:ln w="12700" cap="flat" cmpd="sng">
            <a:solidFill>
              <a:srgbClr val="6B7280"/>
            </a:solidFill>
            <a:prstDash val="solid"/>
            <a:round/>
            <a:headEnd type="none" w="sm" len="sm"/>
            <a:tailEnd type="none" w="sm" len="sm"/>
          </a:ln>
        </p:spPr>
      </p:cxnSp>
      <p:cxnSp>
        <p:nvCxnSpPr>
          <p:cNvPr id="555" name="Google Shape;555;p13"/>
          <p:cNvCxnSpPr/>
          <p:nvPr/>
        </p:nvCxnSpPr>
        <p:spPr>
          <a:xfrm>
            <a:off x="7498080" y="3291840"/>
            <a:ext cx="1005840" cy="731520"/>
          </a:xfrm>
          <a:prstGeom prst="straightConnector1">
            <a:avLst/>
          </a:prstGeom>
          <a:noFill/>
          <a:ln w="12700" cap="flat" cmpd="sng">
            <a:solidFill>
              <a:srgbClr val="6B7280"/>
            </a:solidFill>
            <a:prstDash val="solid"/>
            <a:round/>
            <a:headEnd type="none" w="sm" len="sm"/>
            <a:tailEnd type="none" w="sm" len="sm"/>
          </a:ln>
        </p:spPr>
      </p:cxnSp>
      <p:sp>
        <p:nvSpPr>
          <p:cNvPr id="556" name="Google Shape;556;p13"/>
          <p:cNvSpPr/>
          <p:nvPr/>
        </p:nvSpPr>
        <p:spPr>
          <a:xfrm>
            <a:off x="7534656" y="722376"/>
            <a:ext cx="109728" cy="109728"/>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13"/>
          <p:cNvSpPr/>
          <p:nvPr/>
        </p:nvSpPr>
        <p:spPr>
          <a:xfrm>
            <a:off x="8394192" y="1170432"/>
            <a:ext cx="219456" cy="219456"/>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8" name="Google Shape;558;p13"/>
          <p:cNvSpPr/>
          <p:nvPr/>
        </p:nvSpPr>
        <p:spPr>
          <a:xfrm>
            <a:off x="7891272" y="2039112"/>
            <a:ext cx="128016" cy="128016"/>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9" name="Google Shape;559;p13"/>
          <p:cNvSpPr/>
          <p:nvPr/>
        </p:nvSpPr>
        <p:spPr>
          <a:xfrm>
            <a:off x="8631936" y="2688336"/>
            <a:ext cx="109728" cy="109728"/>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0" name="Google Shape;560;p13"/>
          <p:cNvSpPr/>
          <p:nvPr/>
        </p:nvSpPr>
        <p:spPr>
          <a:xfrm>
            <a:off x="7406640" y="3200400"/>
            <a:ext cx="182880" cy="18288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1" name="Google Shape;561;p13"/>
          <p:cNvSpPr/>
          <p:nvPr/>
        </p:nvSpPr>
        <p:spPr>
          <a:xfrm>
            <a:off x="8439912" y="3959352"/>
            <a:ext cx="128016" cy="128016"/>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2" name="Google Shape;562;p13"/>
          <p:cNvSpPr txBox="1"/>
          <p:nvPr/>
        </p:nvSpPr>
        <p:spPr>
          <a:xfrm>
            <a:off x="548640" y="457200"/>
            <a:ext cx="6400800" cy="27432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BCC6"/>
              </a:buClr>
              <a:buSzPts val="1000"/>
              <a:buFont typeface="Calibri"/>
              <a:buNone/>
            </a:pPr>
            <a:r>
              <a:rPr lang="en-US" sz="1000" b="1" i="0" u="none" strike="noStrike" cap="none">
                <a:solidFill>
                  <a:srgbClr val="B8BCC6"/>
                </a:solidFill>
                <a:latin typeface="Open Sans"/>
                <a:ea typeface="Open Sans"/>
                <a:cs typeface="Open Sans"/>
                <a:sym typeface="Open Sans"/>
              </a:rPr>
              <a:t>THREE ANSWERS TO TAKE HOME</a:t>
            </a:r>
            <a:endParaRPr sz="1000" b="0" i="0" u="none" strike="noStrike" cap="none">
              <a:solidFill>
                <a:schemeClr val="dk1"/>
              </a:solidFill>
              <a:latin typeface="Open Sans"/>
              <a:ea typeface="Open Sans"/>
              <a:cs typeface="Open Sans"/>
              <a:sym typeface="Open Sans"/>
            </a:endParaRPr>
          </a:p>
        </p:txBody>
      </p:sp>
      <p:sp>
        <p:nvSpPr>
          <p:cNvPr id="563" name="Google Shape;563;p13"/>
          <p:cNvSpPr txBox="1"/>
          <p:nvPr/>
        </p:nvSpPr>
        <p:spPr>
          <a:xfrm>
            <a:off x="548640" y="821055"/>
            <a:ext cx="6402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8474F"/>
              </a:buClr>
              <a:buSzPts val="3800"/>
              <a:buFont typeface="Arial"/>
              <a:buNone/>
            </a:pPr>
            <a:r>
              <a:rPr lang="en-US" sz="3800" b="1" i="0" u="none" strike="noStrike" cap="none">
                <a:solidFill>
                  <a:srgbClr val="A5121C"/>
                </a:solidFill>
                <a:latin typeface="Open Sans"/>
                <a:ea typeface="Open Sans"/>
                <a:cs typeface="Open Sans"/>
                <a:sym typeface="Open Sans"/>
              </a:rPr>
              <a:t>1</a:t>
            </a:r>
            <a:endParaRPr sz="3800" b="0" i="0" u="none" strike="noStrike" cap="none">
              <a:solidFill>
                <a:srgbClr val="A5121C"/>
              </a:solidFill>
              <a:latin typeface="Open Sans"/>
              <a:ea typeface="Open Sans"/>
              <a:cs typeface="Open Sans"/>
              <a:sym typeface="Open Sans"/>
            </a:endParaRPr>
          </a:p>
        </p:txBody>
      </p:sp>
      <p:sp>
        <p:nvSpPr>
          <p:cNvPr id="564" name="Google Shape;564;p13"/>
          <p:cNvSpPr txBox="1"/>
          <p:nvPr/>
        </p:nvSpPr>
        <p:spPr>
          <a:xfrm>
            <a:off x="1280150" y="896100"/>
            <a:ext cx="5454300" cy="29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How does AI change capital markets?</a:t>
            </a:r>
            <a:endParaRPr sz="1400" b="0" i="0" u="none" strike="noStrike" cap="none">
              <a:solidFill>
                <a:schemeClr val="dk1"/>
              </a:solidFill>
              <a:latin typeface="Open Sans"/>
              <a:ea typeface="Open Sans"/>
              <a:cs typeface="Open Sans"/>
              <a:sym typeface="Open Sans"/>
            </a:endParaRPr>
          </a:p>
        </p:txBody>
      </p:sp>
      <p:sp>
        <p:nvSpPr>
          <p:cNvPr id="565" name="Google Shape;565;p13"/>
          <p:cNvSpPr txBox="1"/>
          <p:nvPr/>
        </p:nvSpPr>
        <p:spPr>
          <a:xfrm>
            <a:off x="1280150" y="1206995"/>
            <a:ext cx="5454300" cy="5487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B8BCC6"/>
              </a:buClr>
              <a:buSzPts val="1150"/>
              <a:buFont typeface="Calibri"/>
              <a:buNone/>
            </a:pPr>
            <a:r>
              <a:rPr lang="en-US" sz="1150" b="0" i="0" u="none" strike="noStrike" cap="none" dirty="0">
                <a:solidFill>
                  <a:srgbClr val="B8BCC6"/>
                </a:solidFill>
                <a:latin typeface="Open Sans"/>
                <a:ea typeface="Open Sans"/>
                <a:cs typeface="Open Sans"/>
                <a:sym typeface="Open Sans"/>
              </a:rPr>
              <a:t>It already runs within the companies, pays off inside the companies own decisions, and better-run companies make a better market.</a:t>
            </a:r>
            <a:endParaRPr sz="1150" b="0" i="0" u="none" strike="noStrike" cap="none" dirty="0">
              <a:solidFill>
                <a:schemeClr val="dk1"/>
              </a:solidFill>
              <a:latin typeface="Open Sans"/>
              <a:ea typeface="Open Sans"/>
              <a:cs typeface="Open Sans"/>
              <a:sym typeface="Open Sans"/>
            </a:endParaRPr>
          </a:p>
        </p:txBody>
      </p:sp>
      <p:sp>
        <p:nvSpPr>
          <p:cNvPr id="566" name="Google Shape;566;p13"/>
          <p:cNvSpPr txBox="1"/>
          <p:nvPr/>
        </p:nvSpPr>
        <p:spPr>
          <a:xfrm>
            <a:off x="548640" y="1762887"/>
            <a:ext cx="6402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8474F"/>
              </a:buClr>
              <a:buSzPts val="3800"/>
              <a:buFont typeface="Arial"/>
              <a:buNone/>
            </a:pPr>
            <a:r>
              <a:rPr lang="en-US" sz="3800" b="1" i="0" u="none" strike="noStrike" cap="none">
                <a:solidFill>
                  <a:srgbClr val="A5121C"/>
                </a:solidFill>
                <a:latin typeface="Open Sans"/>
                <a:ea typeface="Open Sans"/>
                <a:cs typeface="Open Sans"/>
                <a:sym typeface="Open Sans"/>
              </a:rPr>
              <a:t>2</a:t>
            </a:r>
            <a:endParaRPr sz="3800" b="0" i="0" u="none" strike="noStrike" cap="none">
              <a:solidFill>
                <a:srgbClr val="A5121C"/>
              </a:solidFill>
              <a:latin typeface="Open Sans"/>
              <a:ea typeface="Open Sans"/>
              <a:cs typeface="Open Sans"/>
              <a:sym typeface="Open Sans"/>
            </a:endParaRPr>
          </a:p>
        </p:txBody>
      </p:sp>
      <p:sp>
        <p:nvSpPr>
          <p:cNvPr id="567" name="Google Shape;567;p13"/>
          <p:cNvSpPr txBox="1"/>
          <p:nvPr/>
        </p:nvSpPr>
        <p:spPr>
          <a:xfrm>
            <a:off x="1280150" y="1837929"/>
            <a:ext cx="5454300" cy="29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Will it help us make better decisions?</a:t>
            </a:r>
            <a:endParaRPr sz="1400" b="0" i="0" u="none" strike="noStrike" cap="none">
              <a:solidFill>
                <a:schemeClr val="dk1"/>
              </a:solidFill>
              <a:latin typeface="Open Sans"/>
              <a:ea typeface="Open Sans"/>
              <a:cs typeface="Open Sans"/>
              <a:sym typeface="Open Sans"/>
            </a:endParaRPr>
          </a:p>
        </p:txBody>
      </p:sp>
      <p:sp>
        <p:nvSpPr>
          <p:cNvPr id="568" name="Google Shape;568;p13"/>
          <p:cNvSpPr txBox="1"/>
          <p:nvPr/>
        </p:nvSpPr>
        <p:spPr>
          <a:xfrm>
            <a:off x="1280150" y="2148823"/>
            <a:ext cx="5454300" cy="5487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B8BCC6"/>
              </a:buClr>
              <a:buSzPts val="1150"/>
              <a:buFont typeface="Calibri"/>
              <a:buNone/>
            </a:pPr>
            <a:r>
              <a:rPr lang="en-US" sz="1150" b="0" i="0" u="none" strike="noStrike" cap="none" dirty="0">
                <a:solidFill>
                  <a:srgbClr val="B8BCC6"/>
                </a:solidFill>
                <a:latin typeface="Open Sans"/>
                <a:ea typeface="Open Sans"/>
                <a:cs typeface="Open Sans"/>
                <a:sym typeface="Open Sans"/>
              </a:rPr>
              <a:t>Where the number underneath is trusted and the outcome is measured against the decision you did not make. </a:t>
            </a:r>
            <a:endParaRPr sz="1150" b="0" i="0" u="none" strike="noStrike" cap="none" dirty="0">
              <a:solidFill>
                <a:schemeClr val="dk1"/>
              </a:solidFill>
              <a:latin typeface="Open Sans"/>
              <a:ea typeface="Open Sans"/>
              <a:cs typeface="Open Sans"/>
              <a:sym typeface="Open Sans"/>
            </a:endParaRPr>
          </a:p>
        </p:txBody>
      </p:sp>
      <p:sp>
        <p:nvSpPr>
          <p:cNvPr id="569" name="Google Shape;569;p13"/>
          <p:cNvSpPr txBox="1"/>
          <p:nvPr/>
        </p:nvSpPr>
        <p:spPr>
          <a:xfrm>
            <a:off x="548640" y="2704719"/>
            <a:ext cx="640200" cy="8229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8474F"/>
              </a:buClr>
              <a:buSzPts val="3800"/>
              <a:buFont typeface="Arial"/>
              <a:buNone/>
            </a:pPr>
            <a:r>
              <a:rPr lang="en-US" sz="3800" b="1" i="0" u="none" strike="noStrike" cap="none">
                <a:solidFill>
                  <a:srgbClr val="A5121C"/>
                </a:solidFill>
                <a:latin typeface="Open Sans"/>
                <a:ea typeface="Open Sans"/>
                <a:cs typeface="Open Sans"/>
                <a:sym typeface="Open Sans"/>
              </a:rPr>
              <a:t>3</a:t>
            </a:r>
            <a:endParaRPr sz="3800" b="0" i="0" u="none" strike="noStrike" cap="none">
              <a:solidFill>
                <a:srgbClr val="A5121C"/>
              </a:solidFill>
              <a:latin typeface="Open Sans"/>
              <a:ea typeface="Open Sans"/>
              <a:cs typeface="Open Sans"/>
              <a:sym typeface="Open Sans"/>
            </a:endParaRPr>
          </a:p>
        </p:txBody>
      </p:sp>
      <p:sp>
        <p:nvSpPr>
          <p:cNvPr id="570" name="Google Shape;570;p13"/>
          <p:cNvSpPr txBox="1"/>
          <p:nvPr/>
        </p:nvSpPr>
        <p:spPr>
          <a:xfrm>
            <a:off x="1280150" y="2779757"/>
            <a:ext cx="5454300" cy="2925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1400"/>
              <a:buFont typeface="Arial"/>
              <a:buNone/>
            </a:pPr>
            <a:r>
              <a:rPr lang="en-US" sz="1400" b="1" i="0" u="none" strike="noStrike" cap="none">
                <a:solidFill>
                  <a:srgbClr val="FFFFFF"/>
                </a:solidFill>
                <a:latin typeface="Open Sans"/>
                <a:ea typeface="Open Sans"/>
                <a:cs typeface="Open Sans"/>
                <a:sym typeface="Open Sans"/>
              </a:rPr>
              <a:t>How do we integrate it into our work?</a:t>
            </a:r>
            <a:endParaRPr sz="1400" b="0" i="0" u="none" strike="noStrike" cap="none">
              <a:solidFill>
                <a:schemeClr val="dk1"/>
              </a:solidFill>
              <a:latin typeface="Open Sans"/>
              <a:ea typeface="Open Sans"/>
              <a:cs typeface="Open Sans"/>
              <a:sym typeface="Open Sans"/>
            </a:endParaRPr>
          </a:p>
        </p:txBody>
      </p:sp>
      <p:sp>
        <p:nvSpPr>
          <p:cNvPr id="571" name="Google Shape;571;p13"/>
          <p:cNvSpPr txBox="1"/>
          <p:nvPr/>
        </p:nvSpPr>
        <p:spPr>
          <a:xfrm>
            <a:off x="1280150" y="3090652"/>
            <a:ext cx="5454300" cy="548700"/>
          </a:xfrm>
          <a:prstGeom prst="rect">
            <a:avLst/>
          </a:prstGeom>
          <a:noFill/>
          <a:ln>
            <a:noFill/>
          </a:ln>
        </p:spPr>
        <p:txBody>
          <a:bodyPr spcFirstLastPara="1" wrap="square" lIns="0" tIns="0" rIns="0" bIns="0" anchor="t" anchorCtr="0">
            <a:noAutofit/>
          </a:bodyPr>
          <a:lstStyle/>
          <a:p>
            <a:pPr marL="0" marR="0" lvl="0" indent="0" algn="l" rtl="0">
              <a:lnSpc>
                <a:spcPct val="108000"/>
              </a:lnSpc>
              <a:spcBef>
                <a:spcPts val="0"/>
              </a:spcBef>
              <a:spcAft>
                <a:spcPts val="0"/>
              </a:spcAft>
              <a:buClr>
                <a:srgbClr val="B8BCC6"/>
              </a:buClr>
              <a:buSzPts val="1150"/>
              <a:buFont typeface="Calibri"/>
              <a:buNone/>
            </a:pPr>
            <a:r>
              <a:rPr lang="en-US" sz="1150" b="0" i="0" u="none" strike="noStrike" cap="none" dirty="0">
                <a:solidFill>
                  <a:srgbClr val="B8BCC6"/>
                </a:solidFill>
                <a:latin typeface="Open Sans"/>
                <a:ea typeface="Open Sans"/>
                <a:cs typeface="Open Sans"/>
                <a:sym typeface="Open Sans"/>
              </a:rPr>
              <a:t>One decision at a time: one owner, one number, one measurement, always having a person in the loop. </a:t>
            </a:r>
            <a:endParaRPr sz="1150" b="0" i="0" u="none" strike="noStrike" cap="none" dirty="0">
              <a:solidFill>
                <a:schemeClr val="dk1"/>
              </a:solidFill>
              <a:latin typeface="Open Sans"/>
              <a:ea typeface="Open Sans"/>
              <a:cs typeface="Open Sans"/>
              <a:sym typeface="Open Sans"/>
            </a:endParaRPr>
          </a:p>
        </p:txBody>
      </p:sp>
      <p:sp>
        <p:nvSpPr>
          <p:cNvPr id="572" name="Google Shape;572;p13"/>
          <p:cNvSpPr txBox="1"/>
          <p:nvPr/>
        </p:nvSpPr>
        <p:spPr>
          <a:xfrm>
            <a:off x="548640" y="3950208"/>
            <a:ext cx="7315200" cy="36576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E8474F"/>
              </a:buClr>
              <a:buSzPts val="1800"/>
              <a:buFont typeface="Arial"/>
              <a:buNone/>
            </a:pPr>
            <a:r>
              <a:rPr lang="en-US" sz="1800" b="1" i="1" u="none" strike="noStrike" cap="none">
                <a:solidFill>
                  <a:srgbClr val="A5121C"/>
                </a:solidFill>
                <a:latin typeface="Open Sans"/>
                <a:ea typeface="Open Sans"/>
                <a:cs typeface="Open Sans"/>
                <a:sym typeface="Open Sans"/>
              </a:rPr>
              <a:t>The foundation first. The intelligence follows.</a:t>
            </a:r>
            <a:endParaRPr sz="1800" b="0" i="0" u="none" strike="noStrike" cap="none">
              <a:solidFill>
                <a:srgbClr val="A5121C"/>
              </a:solidFill>
              <a:latin typeface="Open Sans"/>
              <a:ea typeface="Open Sans"/>
              <a:cs typeface="Open Sans"/>
              <a:sym typeface="Open Sans"/>
            </a:endParaRPr>
          </a:p>
        </p:txBody>
      </p:sp>
      <p:sp>
        <p:nvSpPr>
          <p:cNvPr id="573" name="Google Shape;573;p13"/>
          <p:cNvSpPr txBox="1"/>
          <p:nvPr/>
        </p:nvSpPr>
        <p:spPr>
          <a:xfrm>
            <a:off x="548640" y="4370832"/>
            <a:ext cx="7863840" cy="29260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B8BCC6"/>
              </a:buClr>
              <a:buSzPts val="1200"/>
              <a:buFont typeface="Calibri"/>
              <a:buNone/>
            </a:pPr>
            <a:r>
              <a:rPr lang="en-US" sz="1200" b="0" i="1" u="none" strike="noStrike" cap="none" dirty="0" err="1">
                <a:solidFill>
                  <a:srgbClr val="B8BCC6"/>
                </a:solidFill>
                <a:latin typeface="Open Sans"/>
                <a:ea typeface="Open Sans"/>
                <a:cs typeface="Open Sans"/>
                <a:sym typeface="Open Sans"/>
              </a:rPr>
              <a:t>Еуфоријата</a:t>
            </a:r>
            <a:r>
              <a:rPr lang="en-US" sz="1200" b="0" i="1" u="none" strike="noStrike" cap="none" dirty="0">
                <a:solidFill>
                  <a:srgbClr val="B8BCC6"/>
                </a:solidFill>
                <a:latin typeface="Open Sans"/>
                <a:ea typeface="Open Sans"/>
                <a:cs typeface="Open Sans"/>
                <a:sym typeface="Open Sans"/>
              </a:rPr>
              <a:t> е </a:t>
            </a:r>
            <a:r>
              <a:rPr lang="en-US" sz="1200" b="0" i="1" u="none" strike="noStrike" cap="none" dirty="0" err="1">
                <a:solidFill>
                  <a:srgbClr val="B8BCC6"/>
                </a:solidFill>
                <a:latin typeface="Open Sans"/>
                <a:ea typeface="Open Sans"/>
                <a:cs typeface="Open Sans"/>
                <a:sym typeface="Open Sans"/>
              </a:rPr>
              <a:t>нивна</a:t>
            </a:r>
            <a:r>
              <a:rPr lang="en-US" sz="1200" b="0" i="1" u="none" strike="noStrike" cap="none" dirty="0">
                <a:solidFill>
                  <a:srgbClr val="B8BCC6"/>
                </a:solidFill>
                <a:latin typeface="Open Sans"/>
                <a:ea typeface="Open Sans"/>
                <a:cs typeface="Open Sans"/>
                <a:sym typeface="Open Sans"/>
              </a:rPr>
              <a:t>. </a:t>
            </a:r>
            <a:r>
              <a:rPr lang="en-US" sz="1200" b="0" i="1" u="none" strike="noStrike" cap="none" dirty="0" err="1">
                <a:solidFill>
                  <a:srgbClr val="B8BCC6"/>
                </a:solidFill>
                <a:latin typeface="Open Sans"/>
                <a:ea typeface="Open Sans"/>
                <a:cs typeface="Open Sans"/>
                <a:sym typeface="Open Sans"/>
              </a:rPr>
              <a:t>Еволуцијата</a:t>
            </a:r>
            <a:r>
              <a:rPr lang="en-US" sz="1200" b="0" i="1" u="none" strike="noStrike" cap="none" dirty="0">
                <a:solidFill>
                  <a:srgbClr val="B8BCC6"/>
                </a:solidFill>
                <a:latin typeface="Open Sans"/>
                <a:ea typeface="Open Sans"/>
                <a:cs typeface="Open Sans"/>
                <a:sym typeface="Open Sans"/>
              </a:rPr>
              <a:t> </a:t>
            </a:r>
            <a:r>
              <a:rPr lang="en-US" sz="1200" b="0" i="1" u="none" strike="noStrike" cap="none" dirty="0" err="1">
                <a:solidFill>
                  <a:srgbClr val="B8BCC6"/>
                </a:solidFill>
                <a:latin typeface="Open Sans"/>
                <a:ea typeface="Open Sans"/>
                <a:cs typeface="Open Sans"/>
                <a:sym typeface="Open Sans"/>
              </a:rPr>
              <a:t>мора</a:t>
            </a:r>
            <a:r>
              <a:rPr lang="en-US" sz="1200" b="0" i="1" u="none" strike="noStrike" cap="none" dirty="0">
                <a:solidFill>
                  <a:srgbClr val="B8BCC6"/>
                </a:solidFill>
                <a:latin typeface="Open Sans"/>
                <a:ea typeface="Open Sans"/>
                <a:cs typeface="Open Sans"/>
                <a:sym typeface="Open Sans"/>
              </a:rPr>
              <a:t> </a:t>
            </a:r>
            <a:r>
              <a:rPr lang="en-US" sz="1200" b="0" i="1" u="none" strike="noStrike" cap="none" dirty="0" err="1">
                <a:solidFill>
                  <a:srgbClr val="B8BCC6"/>
                </a:solidFill>
                <a:latin typeface="Open Sans"/>
                <a:ea typeface="Open Sans"/>
                <a:cs typeface="Open Sans"/>
                <a:sym typeface="Open Sans"/>
              </a:rPr>
              <a:t>да</a:t>
            </a:r>
            <a:r>
              <a:rPr lang="en-US" sz="1200" b="0" i="1" u="none" strike="noStrike" cap="none" dirty="0">
                <a:solidFill>
                  <a:srgbClr val="B8BCC6"/>
                </a:solidFill>
                <a:latin typeface="Open Sans"/>
                <a:ea typeface="Open Sans"/>
                <a:cs typeface="Open Sans"/>
                <a:sym typeface="Open Sans"/>
              </a:rPr>
              <a:t> </a:t>
            </a:r>
            <a:r>
              <a:rPr lang="en-US" sz="1200" b="0" i="1" u="none" strike="noStrike" cap="none" dirty="0" err="1">
                <a:solidFill>
                  <a:srgbClr val="B8BCC6"/>
                </a:solidFill>
                <a:latin typeface="Open Sans"/>
                <a:ea typeface="Open Sans"/>
                <a:cs typeface="Open Sans"/>
                <a:sym typeface="Open Sans"/>
              </a:rPr>
              <a:t>биде</a:t>
            </a:r>
            <a:r>
              <a:rPr lang="en-US" sz="1200" b="0" i="1" u="none" strike="noStrike" cap="none" dirty="0">
                <a:solidFill>
                  <a:srgbClr val="B8BCC6"/>
                </a:solidFill>
                <a:latin typeface="Open Sans"/>
                <a:ea typeface="Open Sans"/>
                <a:cs typeface="Open Sans"/>
                <a:sym typeface="Open Sans"/>
              </a:rPr>
              <a:t> </a:t>
            </a:r>
            <a:r>
              <a:rPr lang="en-US" sz="1200" b="0" i="1" u="none" strike="noStrike" cap="none" dirty="0" err="1">
                <a:solidFill>
                  <a:srgbClr val="B8BCC6"/>
                </a:solidFill>
                <a:latin typeface="Open Sans"/>
                <a:ea typeface="Open Sans"/>
                <a:cs typeface="Open Sans"/>
                <a:sym typeface="Open Sans"/>
              </a:rPr>
              <a:t>наша</a:t>
            </a:r>
            <a:r>
              <a:rPr lang="en-US" sz="1200" b="0" i="1" u="none" strike="noStrike" cap="none" dirty="0">
                <a:solidFill>
                  <a:srgbClr val="B8BCC6"/>
                </a:solidFill>
                <a:latin typeface="Open Sans"/>
                <a:ea typeface="Open Sans"/>
                <a:cs typeface="Open Sans"/>
                <a:sym typeface="Open Sans"/>
              </a:rPr>
              <a:t>.   </a:t>
            </a:r>
            <a:endParaRPr sz="1200" b="0" i="0" u="none" strike="noStrike" cap="none" dirty="0">
              <a:solidFill>
                <a:schemeClr val="dk1"/>
              </a:solidFill>
              <a:latin typeface="Open Sans"/>
              <a:ea typeface="Open Sans"/>
              <a:cs typeface="Open Sans"/>
              <a:sym typeface="Open Sans"/>
            </a:endParaRPr>
          </a:p>
        </p:txBody>
      </p:sp>
      <p:grpSp>
        <p:nvGrpSpPr>
          <p:cNvPr id="574" name="Google Shape;574;p13"/>
          <p:cNvGrpSpPr/>
          <p:nvPr/>
        </p:nvGrpSpPr>
        <p:grpSpPr>
          <a:xfrm>
            <a:off x="205335" y="240902"/>
            <a:ext cx="140711" cy="522704"/>
            <a:chOff x="3889900" y="2732875"/>
            <a:chExt cx="979200" cy="3480050"/>
          </a:xfrm>
        </p:grpSpPr>
        <p:sp>
          <p:nvSpPr>
            <p:cNvPr id="575" name="Google Shape;575;p13"/>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576" name="Google Shape;576;p13"/>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577" name="Google Shape;577;p13"/>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578" name="Google Shape;578;p13"/>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579" name="Google Shape;579;p13"/>
          <p:cNvGrpSpPr/>
          <p:nvPr/>
        </p:nvGrpSpPr>
        <p:grpSpPr>
          <a:xfrm rot="-5400000">
            <a:off x="8626800" y="4596264"/>
            <a:ext cx="147076" cy="500083"/>
            <a:chOff x="3889900" y="2732875"/>
            <a:chExt cx="979200" cy="3480050"/>
          </a:xfrm>
        </p:grpSpPr>
        <p:sp>
          <p:nvSpPr>
            <p:cNvPr id="580" name="Google Shape;580;p13"/>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581" name="Google Shape;581;p13"/>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582" name="Google Shape;582;p13"/>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grpSp>
        <p:nvGrpSpPr>
          <p:cNvPr id="583" name="Google Shape;583;p13"/>
          <p:cNvGrpSpPr/>
          <p:nvPr/>
        </p:nvGrpSpPr>
        <p:grpSpPr>
          <a:xfrm>
            <a:off x="548661" y="3667483"/>
            <a:ext cx="6185934" cy="78141"/>
            <a:chOff x="548650" y="3494777"/>
            <a:chExt cx="6766500" cy="357625"/>
          </a:xfrm>
        </p:grpSpPr>
        <p:sp>
          <p:nvSpPr>
            <p:cNvPr id="584" name="Google Shape;584;p13"/>
            <p:cNvSpPr/>
            <p:nvPr/>
          </p:nvSpPr>
          <p:spPr>
            <a:xfrm>
              <a:off x="548650" y="3494777"/>
              <a:ext cx="6766500" cy="183000"/>
            </a:xfrm>
            <a:prstGeom prst="rect">
              <a:avLst/>
            </a:prstGeom>
            <a:solidFill>
              <a:srgbClr val="272F43"/>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5" name="Google Shape;585;p13"/>
            <p:cNvSpPr/>
            <p:nvPr/>
          </p:nvSpPr>
          <p:spPr>
            <a:xfrm>
              <a:off x="548650" y="3669402"/>
              <a:ext cx="6766500" cy="183000"/>
            </a:xfrm>
            <a:prstGeom prst="rect">
              <a:avLst/>
            </a:prstGeom>
            <a:solidFill>
              <a:srgbClr val="3B486B"/>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Shape 590"/>
        <p:cNvGrpSpPr/>
        <p:nvPr/>
      </p:nvGrpSpPr>
      <p:grpSpPr>
        <a:xfrm>
          <a:off x="0" y="0"/>
          <a:ext cx="0" cy="0"/>
          <a:chOff x="0" y="0"/>
          <a:chExt cx="0" cy="0"/>
        </a:xfrm>
      </p:grpSpPr>
      <p:sp>
        <p:nvSpPr>
          <p:cNvPr id="591" name="Google Shape;591;p14"/>
          <p:cNvSpPr/>
          <p:nvPr/>
        </p:nvSpPr>
        <p:spPr>
          <a:xfrm>
            <a:off x="548650" y="1645920"/>
            <a:ext cx="2560200" cy="178308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592" name="Google Shape;592;p14"/>
          <p:cNvSpPr/>
          <p:nvPr/>
        </p:nvSpPr>
        <p:spPr>
          <a:xfrm>
            <a:off x="3291850" y="1645920"/>
            <a:ext cx="2560200" cy="178308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593" name="Google Shape;593;p14"/>
          <p:cNvSpPr/>
          <p:nvPr/>
        </p:nvSpPr>
        <p:spPr>
          <a:xfrm>
            <a:off x="6035050" y="1645920"/>
            <a:ext cx="2560200" cy="1783080"/>
          </a:xfrm>
          <a:prstGeom prst="rect">
            <a:avLst/>
          </a:prstGeom>
          <a:solidFill>
            <a:srgbClr val="F5F6F7"/>
          </a:solidFill>
          <a:ln w="19050" cap="flat" cmpd="sng">
            <a:solidFill>
              <a:srgbClr val="FFFFFF"/>
            </a:solidFill>
            <a:prstDash val="solid"/>
            <a:round/>
            <a:headEnd type="none" w="sm" len="sm"/>
            <a:tailEnd type="none" w="sm" len="sm"/>
          </a:ln>
          <a:effectLst>
            <a:outerShdw blurRad="157163" dist="47625" algn="bl" rotWithShape="0">
              <a:srgbClr val="000000">
                <a:alpha val="10196"/>
              </a:srgbClr>
            </a:outerShdw>
          </a:effectLst>
        </p:spPr>
        <p:txBody>
          <a:bodyPr spcFirstLastPara="1" wrap="square" lIns="74875" tIns="37425" rIns="74875" bIns="37425" anchor="t" anchorCtr="0">
            <a:noAutofit/>
          </a:bodyPr>
          <a:lstStyle/>
          <a:p>
            <a:pPr marL="0" marR="0" lvl="0" indent="0" algn="l" rtl="0">
              <a:lnSpc>
                <a:spcPct val="100000"/>
              </a:lnSpc>
              <a:spcBef>
                <a:spcPts val="0"/>
              </a:spcBef>
              <a:spcAft>
                <a:spcPts val="0"/>
              </a:spcAft>
              <a:buClr>
                <a:srgbClr val="000000"/>
              </a:buClr>
              <a:buSzPts val="1147"/>
              <a:buFont typeface="Arial"/>
              <a:buNone/>
            </a:pPr>
            <a:endParaRPr sz="1147" b="0" i="0" u="none" strike="noStrike" cap="none">
              <a:solidFill>
                <a:srgbClr val="FFFFFF"/>
              </a:solidFill>
              <a:latin typeface="Open Sans"/>
              <a:ea typeface="Open Sans"/>
              <a:cs typeface="Open Sans"/>
              <a:sym typeface="Open Sans"/>
            </a:endParaRPr>
          </a:p>
        </p:txBody>
      </p:sp>
      <p:sp>
        <p:nvSpPr>
          <p:cNvPr id="594" name="Google Shape;594;p14"/>
          <p:cNvSpPr txBox="1"/>
          <p:nvPr/>
        </p:nvSpPr>
        <p:spPr>
          <a:xfrm>
            <a:off x="548640" y="329184"/>
            <a:ext cx="6949440" cy="219456"/>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A5121C"/>
              </a:buClr>
              <a:buSzPts val="1000"/>
              <a:buFont typeface="Calibri"/>
              <a:buNone/>
            </a:pPr>
            <a:r>
              <a:rPr lang="en-US" sz="1000" b="1" i="0" u="none" strike="noStrike" cap="none">
                <a:solidFill>
                  <a:srgbClr val="A5121C"/>
                </a:solidFill>
                <a:latin typeface="Open Sans"/>
                <a:ea typeface="Open Sans"/>
                <a:cs typeface="Open Sans"/>
                <a:sym typeface="Open Sans"/>
              </a:rPr>
              <a:t>THE SECTOR'S ASK</a:t>
            </a:r>
            <a:endParaRPr sz="1000" b="0" i="0" u="none" strike="noStrike" cap="none">
              <a:solidFill>
                <a:schemeClr val="dk1"/>
              </a:solidFill>
              <a:latin typeface="Open Sans"/>
              <a:ea typeface="Open Sans"/>
              <a:cs typeface="Open Sans"/>
              <a:sym typeface="Open Sans"/>
            </a:endParaRPr>
          </a:p>
        </p:txBody>
      </p:sp>
      <p:sp>
        <p:nvSpPr>
          <p:cNvPr id="595" name="Google Shape;595;p14"/>
          <p:cNvSpPr txBox="1"/>
          <p:nvPr/>
        </p:nvSpPr>
        <p:spPr>
          <a:xfrm>
            <a:off x="548640" y="548640"/>
            <a:ext cx="8046720" cy="5029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171C28"/>
              </a:buClr>
              <a:buSzPts val="2200"/>
              <a:buFont typeface="Arial"/>
              <a:buNone/>
            </a:pPr>
            <a:r>
              <a:rPr lang="en-US" sz="2200" b="1" i="0" u="none" strike="noStrike" cap="none">
                <a:solidFill>
                  <a:srgbClr val="171C28"/>
                </a:solidFill>
                <a:latin typeface="Open Sans"/>
                <a:ea typeface="Open Sans"/>
                <a:cs typeface="Open Sans"/>
                <a:sym typeface="Open Sans"/>
              </a:rPr>
              <a:t>One ask, while we are talking about alternative funding</a:t>
            </a:r>
            <a:endParaRPr sz="2200" b="0" i="0" u="none" strike="noStrike" cap="none">
              <a:solidFill>
                <a:schemeClr val="dk1"/>
              </a:solidFill>
              <a:latin typeface="Open Sans"/>
              <a:ea typeface="Open Sans"/>
              <a:cs typeface="Open Sans"/>
              <a:sym typeface="Open Sans"/>
            </a:endParaRPr>
          </a:p>
        </p:txBody>
      </p:sp>
      <p:sp>
        <p:nvSpPr>
          <p:cNvPr id="596" name="Google Shape;596;p14"/>
          <p:cNvSpPr txBox="1"/>
          <p:nvPr/>
        </p:nvSpPr>
        <p:spPr>
          <a:xfrm>
            <a:off x="548640" y="4754880"/>
            <a:ext cx="6949440" cy="2286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8A8F99"/>
              </a:buClr>
              <a:buSzPts val="800"/>
              <a:buFont typeface="Calibri"/>
              <a:buNone/>
            </a:pPr>
            <a:r>
              <a:rPr lang="en-US" sz="800" b="0" i="0" u="none" strike="noStrike" cap="none">
                <a:solidFill>
                  <a:srgbClr val="8A8F99"/>
                </a:solidFill>
                <a:latin typeface="Open Sans"/>
                <a:ea typeface="Open Sans"/>
                <a:cs typeface="Open Sans"/>
                <a:sym typeface="Open Sans"/>
              </a:rPr>
              <a:t>AI and Financial Markets   ·   25th Annual Conference of the Macedonian Stock Exchange   ·   Ohrid, 23 September 2026</a:t>
            </a:r>
            <a:endParaRPr sz="800" b="0" i="0" u="none" strike="noStrike" cap="none">
              <a:solidFill>
                <a:schemeClr val="dk1"/>
              </a:solidFill>
              <a:latin typeface="Open Sans"/>
              <a:ea typeface="Open Sans"/>
              <a:cs typeface="Open Sans"/>
              <a:sym typeface="Open Sans"/>
            </a:endParaRPr>
          </a:p>
        </p:txBody>
      </p:sp>
      <p:sp>
        <p:nvSpPr>
          <p:cNvPr id="598" name="Google Shape;598;p14"/>
          <p:cNvSpPr/>
          <p:nvPr/>
        </p:nvSpPr>
        <p:spPr>
          <a:xfrm>
            <a:off x="777240" y="1874519"/>
            <a:ext cx="502920" cy="50292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599" name="Google Shape;599;p14" descr="C:\Users\FilipPetrovski\Documents\Company Strategy\MSE_deck_build\assets\icons\FiFileText_white.png"/>
          <p:cNvPicPr preferRelativeResize="0"/>
          <p:nvPr/>
        </p:nvPicPr>
        <p:blipFill rotWithShape="1">
          <a:blip r:embed="rId2">
            <a:alphaModFix/>
          </a:blip>
          <a:srcRect/>
          <a:stretch/>
        </p:blipFill>
        <p:spPr>
          <a:xfrm>
            <a:off x="902970" y="2002536"/>
            <a:ext cx="251460" cy="251460"/>
          </a:xfrm>
          <a:prstGeom prst="rect">
            <a:avLst/>
          </a:prstGeom>
          <a:noFill/>
          <a:ln>
            <a:noFill/>
          </a:ln>
        </p:spPr>
      </p:pic>
      <p:sp>
        <p:nvSpPr>
          <p:cNvPr id="600" name="Google Shape;600;p14"/>
          <p:cNvSpPr txBox="1"/>
          <p:nvPr/>
        </p:nvSpPr>
        <p:spPr>
          <a:xfrm>
            <a:off x="777240" y="2606040"/>
            <a:ext cx="2148840" cy="77724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250"/>
              <a:buFont typeface="Arial"/>
              <a:buNone/>
            </a:pPr>
            <a:r>
              <a:rPr lang="en-US" sz="1500" b="1" i="0" u="none" strike="noStrike" cap="none">
                <a:solidFill>
                  <a:srgbClr val="171C28"/>
                </a:solidFill>
                <a:latin typeface="Open Sans"/>
                <a:ea typeface="Open Sans"/>
                <a:cs typeface="Open Sans"/>
                <a:sym typeface="Open Sans"/>
              </a:rPr>
              <a:t>A purchase order dilutes nobody</a:t>
            </a:r>
            <a:endParaRPr sz="1250" b="0" i="0" u="none" strike="noStrike" cap="none">
              <a:solidFill>
                <a:schemeClr val="dk1"/>
              </a:solidFill>
              <a:latin typeface="Open Sans"/>
              <a:ea typeface="Open Sans"/>
              <a:cs typeface="Open Sans"/>
              <a:sym typeface="Open Sans"/>
            </a:endParaRPr>
          </a:p>
        </p:txBody>
      </p:sp>
      <p:sp>
        <p:nvSpPr>
          <p:cNvPr id="601" name="Google Shape;601;p14"/>
          <p:cNvSpPr/>
          <p:nvPr/>
        </p:nvSpPr>
        <p:spPr>
          <a:xfrm>
            <a:off x="3520440" y="1874519"/>
            <a:ext cx="502920" cy="502920"/>
          </a:xfrm>
          <a:prstGeom prst="ellipse">
            <a:avLst/>
          </a:prstGeom>
          <a:solidFill>
            <a:srgbClr val="3A4256"/>
          </a:solidFill>
          <a:ln w="12700" cap="flat" cmpd="sng">
            <a:solidFill>
              <a:srgbClr val="3A425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02" name="Google Shape;602;p14" descr="C:\Users\FilipPetrovski\Documents\Company Strategy\MSE_deck_build\assets\icons\FiBarChart2_white.png"/>
          <p:cNvPicPr preferRelativeResize="0"/>
          <p:nvPr/>
        </p:nvPicPr>
        <p:blipFill rotWithShape="1">
          <a:blip r:embed="rId3">
            <a:alphaModFix/>
          </a:blip>
          <a:srcRect/>
          <a:stretch/>
        </p:blipFill>
        <p:spPr>
          <a:xfrm>
            <a:off x="3646170" y="2002536"/>
            <a:ext cx="251460" cy="251460"/>
          </a:xfrm>
          <a:prstGeom prst="rect">
            <a:avLst/>
          </a:prstGeom>
          <a:noFill/>
          <a:ln>
            <a:noFill/>
          </a:ln>
        </p:spPr>
      </p:pic>
      <p:sp>
        <p:nvSpPr>
          <p:cNvPr id="603" name="Google Shape;603;p14"/>
          <p:cNvSpPr txBox="1"/>
          <p:nvPr/>
        </p:nvSpPr>
        <p:spPr>
          <a:xfrm>
            <a:off x="3520440" y="2606040"/>
            <a:ext cx="2148840" cy="77724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250"/>
              <a:buFont typeface="Arial"/>
              <a:buNone/>
            </a:pPr>
            <a:r>
              <a:rPr lang="en-US" sz="1500" b="1" i="0" u="none" strike="noStrike" cap="none" dirty="0">
                <a:solidFill>
                  <a:srgbClr val="171C28"/>
                </a:solidFill>
                <a:latin typeface="Open Sans"/>
                <a:ea typeface="Open Sans"/>
                <a:cs typeface="Open Sans"/>
                <a:sym typeface="Open Sans"/>
              </a:rPr>
              <a:t>The next one should ring its bell here</a:t>
            </a:r>
            <a:endParaRPr lang="en-US" sz="1250" b="0" i="0" u="none" strike="noStrike" cap="none" dirty="0">
              <a:solidFill>
                <a:schemeClr val="dk1"/>
              </a:solidFill>
              <a:latin typeface="Open Sans"/>
              <a:ea typeface="Open Sans"/>
              <a:cs typeface="Open Sans"/>
              <a:sym typeface="Open Sans"/>
            </a:endParaRPr>
          </a:p>
        </p:txBody>
      </p:sp>
      <p:sp>
        <p:nvSpPr>
          <p:cNvPr id="604" name="Google Shape;604;p14"/>
          <p:cNvSpPr/>
          <p:nvPr/>
        </p:nvSpPr>
        <p:spPr>
          <a:xfrm>
            <a:off x="6263640" y="1874519"/>
            <a:ext cx="502920" cy="50292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05" name="Google Shape;605;p14" descr="C:\Users\FilipPetrovski\Documents\Company Strategy\MSE_deck_build\assets\icons\FiFlag_white.png"/>
          <p:cNvPicPr preferRelativeResize="0"/>
          <p:nvPr/>
        </p:nvPicPr>
        <p:blipFill rotWithShape="1">
          <a:blip r:embed="rId4">
            <a:alphaModFix/>
          </a:blip>
          <a:srcRect/>
          <a:stretch/>
        </p:blipFill>
        <p:spPr>
          <a:xfrm>
            <a:off x="6389370" y="2002536"/>
            <a:ext cx="251460" cy="251460"/>
          </a:xfrm>
          <a:prstGeom prst="rect">
            <a:avLst/>
          </a:prstGeom>
          <a:noFill/>
          <a:ln>
            <a:noFill/>
          </a:ln>
        </p:spPr>
      </p:pic>
      <p:sp>
        <p:nvSpPr>
          <p:cNvPr id="606" name="Google Shape;606;p14"/>
          <p:cNvSpPr txBox="1"/>
          <p:nvPr/>
        </p:nvSpPr>
        <p:spPr>
          <a:xfrm>
            <a:off x="6263640" y="2606040"/>
            <a:ext cx="2148840" cy="777240"/>
          </a:xfrm>
          <a:prstGeom prst="rect">
            <a:avLst/>
          </a:prstGeom>
          <a:noFill/>
          <a:ln>
            <a:noFill/>
          </a:ln>
        </p:spPr>
        <p:txBody>
          <a:bodyPr spcFirstLastPara="1" wrap="square" lIns="0" tIns="0" rIns="0" bIns="0" anchor="t" anchorCtr="0">
            <a:noAutofit/>
          </a:bodyPr>
          <a:lstStyle/>
          <a:p>
            <a:pPr marL="0" marR="0" lvl="0" indent="0" algn="l" rtl="0">
              <a:lnSpc>
                <a:spcPct val="105000"/>
              </a:lnSpc>
              <a:spcBef>
                <a:spcPts val="0"/>
              </a:spcBef>
              <a:spcAft>
                <a:spcPts val="0"/>
              </a:spcAft>
              <a:buClr>
                <a:srgbClr val="171C28"/>
              </a:buClr>
              <a:buSzPts val="1250"/>
              <a:buFont typeface="Arial"/>
              <a:buNone/>
            </a:pPr>
            <a:r>
              <a:rPr lang="en-US" sz="1500" b="1" i="0" u="none" strike="noStrike" cap="none">
                <a:solidFill>
                  <a:srgbClr val="171C28"/>
                </a:solidFill>
                <a:latin typeface="Open Sans"/>
                <a:ea typeface="Open Sans"/>
                <a:cs typeface="Open Sans"/>
                <a:sym typeface="Open Sans"/>
              </a:rPr>
              <a:t>One unicorn is a sixth of this entire market</a:t>
            </a:r>
            <a:endParaRPr sz="1250" b="0" i="0" u="none" strike="noStrike" cap="none">
              <a:solidFill>
                <a:schemeClr val="dk1"/>
              </a:solidFill>
              <a:latin typeface="Open Sans"/>
              <a:ea typeface="Open Sans"/>
              <a:cs typeface="Open Sans"/>
              <a:sym typeface="Open Sans"/>
            </a:endParaRPr>
          </a:p>
        </p:txBody>
      </p:sp>
      <p:sp>
        <p:nvSpPr>
          <p:cNvPr id="607" name="Google Shape;607;p14"/>
          <p:cNvSpPr txBox="1"/>
          <p:nvPr/>
        </p:nvSpPr>
        <p:spPr>
          <a:xfrm>
            <a:off x="548647" y="4315975"/>
            <a:ext cx="5616600" cy="3657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A5121C"/>
              </a:buClr>
              <a:buSzPts val="1400"/>
              <a:buFont typeface="Arial"/>
              <a:buNone/>
            </a:pPr>
            <a:r>
              <a:rPr lang="en-US" sz="1400" b="1" i="1" u="none" strike="noStrike" cap="none">
                <a:solidFill>
                  <a:srgbClr val="A5121C"/>
                </a:solidFill>
                <a:latin typeface="Open Sans"/>
                <a:ea typeface="Open Sans"/>
                <a:cs typeface="Open Sans"/>
                <a:sym typeface="Open Sans"/>
              </a:rPr>
              <a:t>Let's build the first Macedonian unicorn by offering it a chance.</a:t>
            </a:r>
            <a:endParaRPr sz="1400" b="0" i="0" u="none" strike="noStrike" cap="none">
              <a:solidFill>
                <a:schemeClr val="dk1"/>
              </a:solidFill>
              <a:latin typeface="Open Sans"/>
              <a:ea typeface="Open Sans"/>
              <a:cs typeface="Open Sans"/>
              <a:sym typeface="Open Sans"/>
            </a:endParaRPr>
          </a:p>
        </p:txBody>
      </p:sp>
      <p:grpSp>
        <p:nvGrpSpPr>
          <p:cNvPr id="608" name="Google Shape;608;p14"/>
          <p:cNvGrpSpPr/>
          <p:nvPr/>
        </p:nvGrpSpPr>
        <p:grpSpPr>
          <a:xfrm>
            <a:off x="205335" y="240902"/>
            <a:ext cx="140711" cy="522704"/>
            <a:chOff x="3889900" y="2732875"/>
            <a:chExt cx="979200" cy="3480050"/>
          </a:xfrm>
        </p:grpSpPr>
        <p:sp>
          <p:nvSpPr>
            <p:cNvPr id="609" name="Google Shape;609;p14"/>
            <p:cNvSpPr/>
            <p:nvPr/>
          </p:nvSpPr>
          <p:spPr>
            <a:xfrm>
              <a:off x="3889900" y="523372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610" name="Google Shape;610;p14"/>
            <p:cNvSpPr/>
            <p:nvPr/>
          </p:nvSpPr>
          <p:spPr>
            <a:xfrm>
              <a:off x="3889900" y="3983300"/>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611" name="Google Shape;611;p14"/>
            <p:cNvSpPr/>
            <p:nvPr/>
          </p:nvSpPr>
          <p:spPr>
            <a:xfrm>
              <a:off x="3889900" y="2732875"/>
              <a:ext cx="979200" cy="979200"/>
            </a:xfrm>
            <a:prstGeom prst="ellipse">
              <a:avLst/>
            </a:prstGeom>
            <a:solidFill>
              <a:srgbClr val="D9D9D9"/>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
        <p:nvSpPr>
          <p:cNvPr id="612" name="Google Shape;612;p14"/>
          <p:cNvSpPr/>
          <p:nvPr/>
        </p:nvSpPr>
        <p:spPr>
          <a:xfrm rot="5400000">
            <a:off x="-2214820" y="2455707"/>
            <a:ext cx="4551000" cy="121200"/>
          </a:xfrm>
          <a:prstGeom prst="round2SameRect">
            <a:avLst>
              <a:gd name="adj1" fmla="val 16667"/>
              <a:gd name="adj2" fmla="val 0"/>
            </a:avLst>
          </a:prstGeom>
          <a:solidFill>
            <a:srgbClr val="AB0000"/>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nvGrpSpPr>
          <p:cNvPr id="613" name="Google Shape;613;p14"/>
          <p:cNvGrpSpPr/>
          <p:nvPr/>
        </p:nvGrpSpPr>
        <p:grpSpPr>
          <a:xfrm rot="-5400000">
            <a:off x="8626800" y="4596264"/>
            <a:ext cx="147076" cy="500083"/>
            <a:chOff x="3889900" y="2732875"/>
            <a:chExt cx="979200" cy="3480050"/>
          </a:xfrm>
        </p:grpSpPr>
        <p:sp>
          <p:nvSpPr>
            <p:cNvPr id="614" name="Google Shape;614;p14"/>
            <p:cNvSpPr/>
            <p:nvPr/>
          </p:nvSpPr>
          <p:spPr>
            <a:xfrm>
              <a:off x="3889900" y="523372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615" name="Google Shape;615;p14"/>
            <p:cNvSpPr/>
            <p:nvPr/>
          </p:nvSpPr>
          <p:spPr>
            <a:xfrm>
              <a:off x="3889900" y="3983300"/>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sp>
          <p:nvSpPr>
            <p:cNvPr id="616" name="Google Shape;616;p14"/>
            <p:cNvSpPr/>
            <p:nvPr/>
          </p:nvSpPr>
          <p:spPr>
            <a:xfrm>
              <a:off x="3889900" y="2732875"/>
              <a:ext cx="979200" cy="979200"/>
            </a:xfrm>
            <a:prstGeom prst="ellipse">
              <a:avLst/>
            </a:prstGeom>
            <a:solidFill>
              <a:srgbClr val="BC1E22"/>
            </a:solidFill>
            <a:ln>
              <a:noFill/>
            </a:ln>
          </p:spPr>
          <p:txBody>
            <a:bodyPr spcFirstLastPara="1" wrap="square" lIns="60400" tIns="60400" rIns="60400" bIns="60400" anchor="ctr" anchorCtr="0">
              <a:noAutofit/>
            </a:bodyPr>
            <a:lstStyle/>
            <a:p>
              <a:pPr marL="0" marR="0" lvl="0" indent="0" algn="ctr" rtl="0">
                <a:lnSpc>
                  <a:spcPct val="100000"/>
                </a:lnSpc>
                <a:spcBef>
                  <a:spcPts val="0"/>
                </a:spcBef>
                <a:spcAft>
                  <a:spcPts val="0"/>
                </a:spcAft>
                <a:buClr>
                  <a:srgbClr val="000000"/>
                </a:buClr>
                <a:buSzPts val="900"/>
                <a:buFont typeface="Arial"/>
                <a:buNone/>
              </a:pPr>
              <a:endParaRPr sz="900" b="0" i="0" u="none" strike="noStrike" cap="none">
                <a:solidFill>
                  <a:srgbClr val="000000"/>
                </a:solidFill>
                <a:latin typeface="Calibri"/>
                <a:ea typeface="Calibri"/>
                <a:cs typeface="Calibri"/>
                <a:sym typeface="Calibri"/>
              </a:endParaRPr>
            </a:p>
          </p:txBody>
        </p:sp>
      </p:grpSp>
    </p:spTree>
  </p:cSld>
  <p:clrMapOvr>
    <a:masterClrMapping/>
  </p:clrMapOvr>
  <p:timing>
    <p:tnLst>
      <p:par>
        <p:cTn id="1" dur="indefinite" restart="never" nodeType="tmRoot">
          <p:childTnLst>
            <p:seq concurrent="1" nextAc="seek">
              <p:cTn id="2" dur="indefinite" nodeType="mainSeq">
                <p:childTnLst>
                  <p:par>
                    <p:cTn id="4" fill="hold">
                      <p:stCondLst>
                        <p:cond delay="indefinite"/>
                      </p:stCondLst>
                      <p:childTnLst>
                        <p:par>
                          <p:cTn id="5" fill="hold">
                            <p:stCondLst>
                              <p:cond delay="0"/>
                            </p:stCondLst>
                            <p:childTnLst>
                              <p:par>
                                <p:cTn id="6" presetID="10" presetClass="entr" presetSubtype="0" fill="hold" grpId="0" nodeType="clickEffect">
                                  <p:stCondLst>
                                    <p:cond delay="0"/>
                                  </p:stCondLst>
                                  <p:childTnLst>
                                    <p:set>
                                      <p:cBhvr>
                                        <p:cTn id="7" dur="1" fill="hold">
                                          <p:stCondLst>
                                            <p:cond delay="0"/>
                                          </p:stCondLst>
                                        </p:cTn>
                                        <p:tgtEl>
                                          <p:spTgt spid="591"/>
                                        </p:tgtEl>
                                        <p:attrNameLst>
                                          <p:attrName>style.visibility</p:attrName>
                                        </p:attrNameLst>
                                      </p:cBhvr>
                                      <p:to>
                                        <p:strVal val="visible"/>
                                      </p:to>
                                    </p:set>
                                    <p:animEffect transition="in" filter="fade">
                                      <p:cBhvr>
                                        <p:cTn id="8" dur="500"/>
                                        <p:tgtEl>
                                          <p:spTgt spid="591"/>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98"/>
                                        </p:tgtEl>
                                        <p:attrNameLst>
                                          <p:attrName>style.visibility</p:attrName>
                                        </p:attrNameLst>
                                      </p:cBhvr>
                                      <p:to>
                                        <p:strVal val="visible"/>
                                      </p:to>
                                    </p:set>
                                    <p:animEffect transition="in" filter="fade">
                                      <p:cBhvr>
                                        <p:cTn id="11" dur="500"/>
                                        <p:tgtEl>
                                          <p:spTgt spid="59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599"/>
                                        </p:tgtEl>
                                        <p:attrNameLst>
                                          <p:attrName>style.visibility</p:attrName>
                                        </p:attrNameLst>
                                      </p:cBhvr>
                                      <p:to>
                                        <p:strVal val="visible"/>
                                      </p:to>
                                    </p:set>
                                    <p:animEffect transition="in" filter="fade">
                                      <p:cBhvr>
                                        <p:cTn id="14" dur="500"/>
                                        <p:tgtEl>
                                          <p:spTgt spid="59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00"/>
                                        </p:tgtEl>
                                        <p:attrNameLst>
                                          <p:attrName>style.visibility</p:attrName>
                                        </p:attrNameLst>
                                      </p:cBhvr>
                                      <p:to>
                                        <p:strVal val="visible"/>
                                      </p:to>
                                    </p:set>
                                    <p:animEffect transition="in" filter="fade">
                                      <p:cBhvr>
                                        <p:cTn id="17" dur="500"/>
                                        <p:tgtEl>
                                          <p:spTgt spid="6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92"/>
                                        </p:tgtEl>
                                        <p:attrNameLst>
                                          <p:attrName>style.visibility</p:attrName>
                                        </p:attrNameLst>
                                      </p:cBhvr>
                                      <p:to>
                                        <p:strVal val="visible"/>
                                      </p:to>
                                    </p:set>
                                    <p:animEffect transition="in" filter="fade">
                                      <p:cBhvr>
                                        <p:cTn id="22" dur="500"/>
                                        <p:tgtEl>
                                          <p:spTgt spid="592"/>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01"/>
                                        </p:tgtEl>
                                        <p:attrNameLst>
                                          <p:attrName>style.visibility</p:attrName>
                                        </p:attrNameLst>
                                      </p:cBhvr>
                                      <p:to>
                                        <p:strVal val="visible"/>
                                      </p:to>
                                    </p:set>
                                    <p:animEffect transition="in" filter="fade">
                                      <p:cBhvr>
                                        <p:cTn id="25" dur="500"/>
                                        <p:tgtEl>
                                          <p:spTgt spid="60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02"/>
                                        </p:tgtEl>
                                        <p:attrNameLst>
                                          <p:attrName>style.visibility</p:attrName>
                                        </p:attrNameLst>
                                      </p:cBhvr>
                                      <p:to>
                                        <p:strVal val="visible"/>
                                      </p:to>
                                    </p:set>
                                    <p:animEffect transition="in" filter="fade">
                                      <p:cBhvr>
                                        <p:cTn id="28" dur="500"/>
                                        <p:tgtEl>
                                          <p:spTgt spid="60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03"/>
                                        </p:tgtEl>
                                        <p:attrNameLst>
                                          <p:attrName>style.visibility</p:attrName>
                                        </p:attrNameLst>
                                      </p:cBhvr>
                                      <p:to>
                                        <p:strVal val="visible"/>
                                      </p:to>
                                    </p:set>
                                    <p:animEffect transition="in" filter="fade">
                                      <p:cBhvr>
                                        <p:cTn id="31" dur="500"/>
                                        <p:tgtEl>
                                          <p:spTgt spid="60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93"/>
                                        </p:tgtEl>
                                        <p:attrNameLst>
                                          <p:attrName>style.visibility</p:attrName>
                                        </p:attrNameLst>
                                      </p:cBhvr>
                                      <p:to>
                                        <p:strVal val="visible"/>
                                      </p:to>
                                    </p:set>
                                    <p:animEffect transition="in" filter="fade">
                                      <p:cBhvr>
                                        <p:cTn id="36" dur="500"/>
                                        <p:tgtEl>
                                          <p:spTgt spid="59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04"/>
                                        </p:tgtEl>
                                        <p:attrNameLst>
                                          <p:attrName>style.visibility</p:attrName>
                                        </p:attrNameLst>
                                      </p:cBhvr>
                                      <p:to>
                                        <p:strVal val="visible"/>
                                      </p:to>
                                    </p:set>
                                    <p:animEffect transition="in" filter="fade">
                                      <p:cBhvr>
                                        <p:cTn id="39" dur="500"/>
                                        <p:tgtEl>
                                          <p:spTgt spid="60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605"/>
                                        </p:tgtEl>
                                        <p:attrNameLst>
                                          <p:attrName>style.visibility</p:attrName>
                                        </p:attrNameLst>
                                      </p:cBhvr>
                                      <p:to>
                                        <p:strVal val="visible"/>
                                      </p:to>
                                    </p:set>
                                    <p:animEffect transition="in" filter="fade">
                                      <p:cBhvr>
                                        <p:cTn id="42" dur="500"/>
                                        <p:tgtEl>
                                          <p:spTgt spid="60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06"/>
                                        </p:tgtEl>
                                        <p:attrNameLst>
                                          <p:attrName>style.visibility</p:attrName>
                                        </p:attrNameLst>
                                      </p:cBhvr>
                                      <p:to>
                                        <p:strVal val="visible"/>
                                      </p:to>
                                    </p:set>
                                    <p:animEffect transition="in" filter="fade">
                                      <p:cBhvr>
                                        <p:cTn id="45" dur="500"/>
                                        <p:tgtEl>
                                          <p:spTgt spid="60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07"/>
                                        </p:tgtEl>
                                        <p:attrNameLst>
                                          <p:attrName>style.visibility</p:attrName>
                                        </p:attrNameLst>
                                      </p:cBhvr>
                                      <p:to>
                                        <p:strVal val="visible"/>
                                      </p:to>
                                    </p:set>
                                    <p:animEffect transition="in" filter="fade">
                                      <p:cBhvr>
                                        <p:cTn id="50" dur="500"/>
                                        <p:tgtEl>
                                          <p:spTgt spid="6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 grpId="0"/>
      <p:bldP spid="603" grpId="0"/>
      <p:bldP spid="606" grpId="0"/>
      <p:bldP spid="60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B3550"/>
        </a:solidFill>
        <a:effectLst/>
      </p:bgPr>
    </p:bg>
    <p:spTree>
      <p:nvGrpSpPr>
        <p:cNvPr id="1" name="Shape 621"/>
        <p:cNvGrpSpPr/>
        <p:nvPr/>
      </p:nvGrpSpPr>
      <p:grpSpPr>
        <a:xfrm>
          <a:off x="0" y="0"/>
          <a:ext cx="0" cy="0"/>
          <a:chOff x="0" y="0"/>
          <a:chExt cx="0" cy="0"/>
        </a:xfrm>
      </p:grpSpPr>
      <p:cxnSp>
        <p:nvCxnSpPr>
          <p:cNvPr id="622" name="Google Shape;622;p15"/>
          <p:cNvCxnSpPr/>
          <p:nvPr/>
        </p:nvCxnSpPr>
        <p:spPr>
          <a:xfrm>
            <a:off x="7514075" y="3060900"/>
            <a:ext cx="1003800" cy="109800"/>
          </a:xfrm>
          <a:prstGeom prst="straightConnector1">
            <a:avLst/>
          </a:prstGeom>
          <a:noFill/>
          <a:ln w="12700" cap="flat" cmpd="sng">
            <a:solidFill>
              <a:srgbClr val="6B7280"/>
            </a:solidFill>
            <a:prstDash val="solid"/>
            <a:round/>
            <a:headEnd type="none" w="sm" len="sm"/>
            <a:tailEnd type="none" w="sm" len="sm"/>
          </a:ln>
        </p:spPr>
      </p:cxnSp>
      <p:cxnSp>
        <p:nvCxnSpPr>
          <p:cNvPr id="623" name="Google Shape;623;p15"/>
          <p:cNvCxnSpPr/>
          <p:nvPr/>
        </p:nvCxnSpPr>
        <p:spPr>
          <a:xfrm rot="10800000" flipH="1">
            <a:off x="6029800" y="1509225"/>
            <a:ext cx="739800" cy="1287000"/>
          </a:xfrm>
          <a:prstGeom prst="straightConnector1">
            <a:avLst/>
          </a:prstGeom>
          <a:noFill/>
          <a:ln w="12700" cap="flat" cmpd="sng">
            <a:solidFill>
              <a:srgbClr val="6B7280"/>
            </a:solidFill>
            <a:prstDash val="solid"/>
            <a:round/>
            <a:headEnd type="none" w="sm" len="sm"/>
            <a:tailEnd type="none" w="sm" len="sm"/>
          </a:ln>
        </p:spPr>
      </p:cxnSp>
      <p:cxnSp>
        <p:nvCxnSpPr>
          <p:cNvPr id="624" name="Google Shape;624;p15"/>
          <p:cNvCxnSpPr/>
          <p:nvPr/>
        </p:nvCxnSpPr>
        <p:spPr>
          <a:xfrm>
            <a:off x="6782575" y="1502375"/>
            <a:ext cx="655800" cy="1050600"/>
          </a:xfrm>
          <a:prstGeom prst="straightConnector1">
            <a:avLst/>
          </a:prstGeom>
          <a:noFill/>
          <a:ln w="12700" cap="flat" cmpd="sng">
            <a:solidFill>
              <a:srgbClr val="6B7280"/>
            </a:solidFill>
            <a:prstDash val="solid"/>
            <a:round/>
            <a:headEnd type="none" w="sm" len="sm"/>
            <a:tailEnd type="none" w="sm" len="sm"/>
          </a:ln>
        </p:spPr>
      </p:cxnSp>
      <p:cxnSp>
        <p:nvCxnSpPr>
          <p:cNvPr id="625" name="Google Shape;625;p15"/>
          <p:cNvCxnSpPr/>
          <p:nvPr/>
        </p:nvCxnSpPr>
        <p:spPr>
          <a:xfrm>
            <a:off x="6745150" y="2201150"/>
            <a:ext cx="682200" cy="341100"/>
          </a:xfrm>
          <a:prstGeom prst="straightConnector1">
            <a:avLst/>
          </a:prstGeom>
          <a:noFill/>
          <a:ln w="12700" cap="flat" cmpd="sng">
            <a:solidFill>
              <a:srgbClr val="6B7280"/>
            </a:solidFill>
            <a:prstDash val="solid"/>
            <a:round/>
            <a:headEnd type="none" w="sm" len="sm"/>
            <a:tailEnd type="none" w="sm" len="sm"/>
          </a:ln>
        </p:spPr>
      </p:cxnSp>
      <p:sp>
        <p:nvSpPr>
          <p:cNvPr id="626" name="Google Shape;626;p15"/>
          <p:cNvSpPr txBox="1"/>
          <p:nvPr/>
        </p:nvSpPr>
        <p:spPr>
          <a:xfrm>
            <a:off x="548647" y="774075"/>
            <a:ext cx="4070700" cy="914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FFFFFF"/>
              </a:buClr>
              <a:buSzPts val="4000"/>
              <a:buFont typeface="Arial"/>
              <a:buNone/>
            </a:pPr>
            <a:r>
              <a:rPr lang="en-US" sz="4000" b="1" i="0" u="none" strike="noStrike" cap="none">
                <a:solidFill>
                  <a:srgbClr val="FFFFFF"/>
                </a:solidFill>
                <a:latin typeface="Open Sans"/>
                <a:ea typeface="Open Sans"/>
                <a:cs typeface="Open Sans"/>
                <a:sym typeface="Open Sans"/>
              </a:rPr>
              <a:t>Thank you</a:t>
            </a:r>
            <a:r>
              <a:rPr lang="en-US" sz="4000" b="1" i="0" u="none" strike="noStrike" cap="none">
                <a:solidFill>
                  <a:srgbClr val="A5121C"/>
                </a:solidFill>
                <a:latin typeface="Open Sans"/>
                <a:ea typeface="Open Sans"/>
                <a:cs typeface="Open Sans"/>
                <a:sym typeface="Open Sans"/>
              </a:rPr>
              <a:t>.</a:t>
            </a:r>
            <a:endParaRPr sz="4000" b="0" i="0" u="none" strike="noStrike" cap="none">
              <a:solidFill>
                <a:srgbClr val="A5121C"/>
              </a:solidFill>
              <a:latin typeface="Open Sans"/>
              <a:ea typeface="Open Sans"/>
              <a:cs typeface="Open Sans"/>
              <a:sym typeface="Open Sans"/>
            </a:endParaRPr>
          </a:p>
        </p:txBody>
      </p:sp>
      <p:sp>
        <p:nvSpPr>
          <p:cNvPr id="627" name="Google Shape;627;p15"/>
          <p:cNvSpPr txBox="1"/>
          <p:nvPr/>
        </p:nvSpPr>
        <p:spPr>
          <a:xfrm>
            <a:off x="548647" y="2455168"/>
            <a:ext cx="4070700" cy="4572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B8BCC6"/>
              </a:buClr>
              <a:buSzPts val="1500"/>
              <a:buFont typeface="Calibri"/>
              <a:buNone/>
            </a:pPr>
            <a:r>
              <a:rPr lang="en-US" sz="1500" b="0" i="1" u="none" strike="noStrike" cap="none">
                <a:solidFill>
                  <a:srgbClr val="B8BCC6"/>
                </a:solidFill>
                <a:latin typeface="Open Sans"/>
                <a:ea typeface="Open Sans"/>
                <a:cs typeface="Open Sans"/>
                <a:sym typeface="Open Sans"/>
              </a:rPr>
              <a:t>The foundation first. The intelligence follows.</a:t>
            </a:r>
            <a:endParaRPr sz="1500" b="0" i="0" u="none" strike="noStrike" cap="none">
              <a:solidFill>
                <a:schemeClr val="dk1"/>
              </a:solidFill>
              <a:latin typeface="Open Sans"/>
              <a:ea typeface="Open Sans"/>
              <a:cs typeface="Open Sans"/>
              <a:sym typeface="Open Sans"/>
            </a:endParaRPr>
          </a:p>
        </p:txBody>
      </p:sp>
      <p:pic>
        <p:nvPicPr>
          <p:cNvPr id="630" name="Google Shape;630;p15" descr="C:\Users\FilipPetrovski\Documents\Company Strategy\MSE_deck_build\assets\logo_white.png"/>
          <p:cNvPicPr preferRelativeResize="0"/>
          <p:nvPr/>
        </p:nvPicPr>
        <p:blipFill rotWithShape="1">
          <a:blip r:embed="rId2">
            <a:alphaModFix/>
          </a:blip>
          <a:srcRect/>
          <a:stretch/>
        </p:blipFill>
        <p:spPr>
          <a:xfrm>
            <a:off x="501030" y="4017654"/>
            <a:ext cx="2768724" cy="661025"/>
          </a:xfrm>
          <a:prstGeom prst="rect">
            <a:avLst/>
          </a:prstGeom>
          <a:noFill/>
          <a:ln>
            <a:noFill/>
          </a:ln>
        </p:spPr>
      </p:pic>
      <p:cxnSp>
        <p:nvCxnSpPr>
          <p:cNvPr id="631" name="Google Shape;631;p15"/>
          <p:cNvCxnSpPr/>
          <p:nvPr/>
        </p:nvCxnSpPr>
        <p:spPr>
          <a:xfrm rot="10800000" flipH="1">
            <a:off x="5959422" y="1510144"/>
            <a:ext cx="819900" cy="87000"/>
          </a:xfrm>
          <a:prstGeom prst="straightConnector1">
            <a:avLst/>
          </a:prstGeom>
          <a:noFill/>
          <a:ln w="12700" cap="flat" cmpd="sng">
            <a:solidFill>
              <a:srgbClr val="6B7280"/>
            </a:solidFill>
            <a:prstDash val="solid"/>
            <a:round/>
            <a:headEnd type="none" w="sm" len="sm"/>
            <a:tailEnd type="none" w="sm" len="sm"/>
          </a:ln>
        </p:spPr>
      </p:cxnSp>
      <p:cxnSp>
        <p:nvCxnSpPr>
          <p:cNvPr id="632" name="Google Shape;632;p15"/>
          <p:cNvCxnSpPr/>
          <p:nvPr/>
        </p:nvCxnSpPr>
        <p:spPr>
          <a:xfrm rot="10800000" flipH="1">
            <a:off x="6790900" y="1011425"/>
            <a:ext cx="1027500" cy="504600"/>
          </a:xfrm>
          <a:prstGeom prst="straightConnector1">
            <a:avLst/>
          </a:prstGeom>
          <a:noFill/>
          <a:ln w="12700" cap="flat" cmpd="sng">
            <a:solidFill>
              <a:srgbClr val="6B7280"/>
            </a:solidFill>
            <a:prstDash val="solid"/>
            <a:round/>
            <a:headEnd type="none" w="sm" len="sm"/>
            <a:tailEnd type="none" w="sm" len="sm"/>
          </a:ln>
        </p:spPr>
      </p:cxnSp>
      <p:cxnSp>
        <p:nvCxnSpPr>
          <p:cNvPr id="633" name="Google Shape;633;p15"/>
          <p:cNvCxnSpPr/>
          <p:nvPr/>
        </p:nvCxnSpPr>
        <p:spPr>
          <a:xfrm rot="10800000" flipH="1">
            <a:off x="6029800" y="2213550"/>
            <a:ext cx="715200" cy="592800"/>
          </a:xfrm>
          <a:prstGeom prst="straightConnector1">
            <a:avLst/>
          </a:prstGeom>
          <a:noFill/>
          <a:ln w="12700" cap="flat" cmpd="sng">
            <a:solidFill>
              <a:srgbClr val="6B7280"/>
            </a:solidFill>
            <a:prstDash val="solid"/>
            <a:round/>
            <a:headEnd type="none" w="sm" len="sm"/>
            <a:tailEnd type="none" w="sm" len="sm"/>
          </a:ln>
        </p:spPr>
      </p:cxnSp>
      <p:cxnSp>
        <p:nvCxnSpPr>
          <p:cNvPr id="634" name="Google Shape;634;p15"/>
          <p:cNvCxnSpPr/>
          <p:nvPr/>
        </p:nvCxnSpPr>
        <p:spPr>
          <a:xfrm>
            <a:off x="7418975" y="2525600"/>
            <a:ext cx="95100" cy="534300"/>
          </a:xfrm>
          <a:prstGeom prst="straightConnector1">
            <a:avLst/>
          </a:prstGeom>
          <a:noFill/>
          <a:ln w="12700" cap="flat" cmpd="sng">
            <a:solidFill>
              <a:srgbClr val="6B7280"/>
            </a:solidFill>
            <a:prstDash val="solid"/>
            <a:round/>
            <a:headEnd type="none" w="sm" len="sm"/>
            <a:tailEnd type="none" w="sm" len="sm"/>
          </a:ln>
        </p:spPr>
      </p:cxnSp>
      <p:cxnSp>
        <p:nvCxnSpPr>
          <p:cNvPr id="635" name="Google Shape;635;p15"/>
          <p:cNvCxnSpPr/>
          <p:nvPr/>
        </p:nvCxnSpPr>
        <p:spPr>
          <a:xfrm>
            <a:off x="6029800" y="2786100"/>
            <a:ext cx="935400" cy="1005600"/>
          </a:xfrm>
          <a:prstGeom prst="straightConnector1">
            <a:avLst/>
          </a:prstGeom>
          <a:noFill/>
          <a:ln w="12700" cap="flat" cmpd="sng">
            <a:solidFill>
              <a:srgbClr val="6B7280"/>
            </a:solidFill>
            <a:prstDash val="solid"/>
            <a:round/>
            <a:headEnd type="none" w="sm" len="sm"/>
            <a:tailEnd type="none" w="sm" len="sm"/>
          </a:ln>
        </p:spPr>
      </p:cxnSp>
      <p:cxnSp>
        <p:nvCxnSpPr>
          <p:cNvPr id="636" name="Google Shape;636;p15"/>
          <p:cNvCxnSpPr/>
          <p:nvPr/>
        </p:nvCxnSpPr>
        <p:spPr>
          <a:xfrm rot="10800000" flipH="1">
            <a:off x="6965130" y="3060185"/>
            <a:ext cx="548700" cy="731400"/>
          </a:xfrm>
          <a:prstGeom prst="straightConnector1">
            <a:avLst/>
          </a:prstGeom>
          <a:noFill/>
          <a:ln w="12700" cap="flat" cmpd="sng">
            <a:solidFill>
              <a:srgbClr val="6B7280"/>
            </a:solidFill>
            <a:prstDash val="solid"/>
            <a:round/>
            <a:headEnd type="none" w="sm" len="sm"/>
            <a:tailEnd type="none" w="sm" len="sm"/>
          </a:ln>
        </p:spPr>
      </p:cxnSp>
      <p:cxnSp>
        <p:nvCxnSpPr>
          <p:cNvPr id="637" name="Google Shape;637;p15"/>
          <p:cNvCxnSpPr/>
          <p:nvPr/>
        </p:nvCxnSpPr>
        <p:spPr>
          <a:xfrm>
            <a:off x="5182275" y="2343500"/>
            <a:ext cx="861300" cy="456000"/>
          </a:xfrm>
          <a:prstGeom prst="straightConnector1">
            <a:avLst/>
          </a:prstGeom>
          <a:noFill/>
          <a:ln w="12700" cap="flat" cmpd="sng">
            <a:solidFill>
              <a:srgbClr val="6B7280"/>
            </a:solidFill>
            <a:prstDash val="solid"/>
            <a:round/>
            <a:headEnd type="none" w="sm" len="sm"/>
            <a:tailEnd type="none" w="sm" len="sm"/>
          </a:ln>
        </p:spPr>
      </p:cxnSp>
      <p:sp>
        <p:nvSpPr>
          <p:cNvPr id="638" name="Google Shape;638;p15"/>
          <p:cNvSpPr/>
          <p:nvPr/>
        </p:nvSpPr>
        <p:spPr>
          <a:xfrm>
            <a:off x="5904426" y="1542161"/>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39" name="Google Shape;639;p15"/>
          <p:cNvSpPr/>
          <p:nvPr/>
        </p:nvSpPr>
        <p:spPr>
          <a:xfrm>
            <a:off x="6617799" y="2086084"/>
            <a:ext cx="255900" cy="2559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0" name="Google Shape;640;p15"/>
          <p:cNvSpPr/>
          <p:nvPr/>
        </p:nvSpPr>
        <p:spPr>
          <a:xfrm>
            <a:off x="7765196" y="955421"/>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1" name="Google Shape;641;p15"/>
          <p:cNvSpPr/>
          <p:nvPr/>
        </p:nvSpPr>
        <p:spPr>
          <a:xfrm>
            <a:off x="5959304" y="2710389"/>
            <a:ext cx="164700" cy="1647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2" name="Google Shape;642;p15"/>
          <p:cNvSpPr/>
          <p:nvPr/>
        </p:nvSpPr>
        <p:spPr>
          <a:xfrm>
            <a:off x="7449762" y="2996057"/>
            <a:ext cx="128100" cy="1281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3" name="Google Shape;643;p15"/>
          <p:cNvSpPr/>
          <p:nvPr/>
        </p:nvSpPr>
        <p:spPr>
          <a:xfrm>
            <a:off x="6910266" y="3736721"/>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4" name="Google Shape;644;p15"/>
          <p:cNvSpPr/>
          <p:nvPr/>
        </p:nvSpPr>
        <p:spPr>
          <a:xfrm>
            <a:off x="7294324" y="2397197"/>
            <a:ext cx="255900" cy="2559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p15"/>
          <p:cNvSpPr/>
          <p:nvPr/>
        </p:nvSpPr>
        <p:spPr>
          <a:xfrm>
            <a:off x="6699941" y="1423264"/>
            <a:ext cx="164700" cy="164700"/>
          </a:xfrm>
          <a:prstGeom prst="ellipse">
            <a:avLst/>
          </a:prstGeom>
          <a:solidFill>
            <a:srgbClr val="A5121C"/>
          </a:solidFill>
          <a:ln w="12700" cap="flat" cmpd="sng">
            <a:solidFill>
              <a:srgbClr val="A5121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6" name="Google Shape;646;p15"/>
          <p:cNvSpPr/>
          <p:nvPr/>
        </p:nvSpPr>
        <p:spPr>
          <a:xfrm>
            <a:off x="5120651" y="2287636"/>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7" name="Google Shape;647;p15"/>
          <p:cNvSpPr/>
          <p:nvPr/>
        </p:nvSpPr>
        <p:spPr>
          <a:xfrm>
            <a:off x="8470276" y="3110586"/>
            <a:ext cx="109800" cy="109800"/>
          </a:xfrm>
          <a:prstGeom prst="ellipse">
            <a:avLst/>
          </a:prstGeom>
          <a:solidFill>
            <a:srgbClr val="B8BCC6"/>
          </a:solidFill>
          <a:ln w="12700" cap="flat" cmpd="sng">
            <a:solidFill>
              <a:srgbClr val="B8BCC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679</TotalTime>
  <Words>1691</Words>
  <Application>Microsoft Office PowerPoint</Application>
  <PresentationFormat>On-screen Show (16:9)</PresentationFormat>
  <Paragraphs>178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Open Sans ExtraBold</vt:lpstr>
      <vt:lpstr>Open Sans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Filip Petrovski</dc:creator>
  <cp:lastModifiedBy>Filip Petrovski</cp:lastModifiedBy>
  <cp:revision>2</cp:revision>
  <dcterms:created xsi:type="dcterms:W3CDTF">2026-09-18T10:14:03Z</dcterms:created>
  <dcterms:modified xsi:type="dcterms:W3CDTF">2026-09-23T06:18:38Z</dcterms:modified>
</cp:coreProperties>
</file>